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9" r:id="rId4"/>
    <p:sldId id="258" r:id="rId5"/>
    <p:sldId id="261" r:id="rId6"/>
    <p:sldId id="265" r:id="rId7"/>
    <p:sldId id="262" r:id="rId8"/>
    <p:sldId id="263" r:id="rId9"/>
    <p:sldId id="264" r:id="rId10"/>
    <p:sldId id="266" r:id="rId11"/>
    <p:sldId id="267" r:id="rId12"/>
    <p:sldId id="268" r:id="rId13"/>
    <p:sldId id="269" r:id="rId14"/>
    <p:sldId id="270" r:id="rId15"/>
    <p:sldId id="276" r:id="rId16"/>
    <p:sldId id="277" r:id="rId17"/>
    <p:sldId id="278" r:id="rId18"/>
    <p:sldId id="279" r:id="rId19"/>
    <p:sldId id="271" r:id="rId20"/>
    <p:sldId id="281" r:id="rId21"/>
    <p:sldId id="272" r:id="rId22"/>
    <p:sldId id="283" r:id="rId23"/>
    <p:sldId id="284" r:id="rId24"/>
    <p:sldId id="287" r:id="rId25"/>
    <p:sldId id="275" r:id="rId26"/>
    <p:sldId id="288" r:id="rId27"/>
    <p:sldId id="285" r:id="rId28"/>
    <p:sldId id="289" r:id="rId29"/>
    <p:sldId id="286" r:id="rId30"/>
    <p:sldId id="300" r:id="rId31"/>
    <p:sldId id="301" r:id="rId32"/>
    <p:sldId id="302" r:id="rId33"/>
    <p:sldId id="290" r:id="rId34"/>
    <p:sldId id="291" r:id="rId35"/>
    <p:sldId id="292" r:id="rId36"/>
    <p:sldId id="294" r:id="rId37"/>
    <p:sldId id="295" r:id="rId38"/>
    <p:sldId id="296" r:id="rId39"/>
    <p:sldId id="297" r:id="rId40"/>
    <p:sldId id="298" r:id="rId41"/>
    <p:sldId id="303" r:id="rId42"/>
    <p:sldId id="304" r:id="rId43"/>
    <p:sldId id="260" r:id="rId44"/>
  </p:sldIdLst>
  <p:sldSz cx="12192000" cy="6858000"/>
  <p:notesSz cx="6858000" cy="9144000"/>
  <p:embeddedFontLst>
    <p:embeddedFont>
      <p:font typeface="Inter" panose="020B0604020202020204" charset="0"/>
      <p:regular r:id="rId46"/>
      <p:bold r:id="rId47"/>
    </p:embeddedFont>
    <p:embeddedFont>
      <p:font typeface="Open Sans" panose="020B0606030504020204" pitchFamily="34" charset="0"/>
      <p:regular r:id="rId48"/>
      <p:bold r:id="rId49"/>
      <p:italic r:id="rId50"/>
      <p:boldItalic r:id="rId51"/>
    </p:embeddedFont>
    <p:embeddedFont>
      <p:font typeface="Play" panose="020B0604020202020204" charset="0"/>
      <p:regular r:id="rId52"/>
      <p:bold r:id="rId53"/>
    </p:embeddedFont>
    <p:embeddedFont>
      <p:font typeface="Plus Jakarta Sans"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8" roundtripDataSignature="AMtx7mhaw7R1ZIsv2CMvKNaVklE+ELCC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C1A5F2-C7F4-42EF-8194-A367FB17F6C2}">
  <a:tblStyle styleId="{B1C1A5F2-C7F4-42EF-8194-A367FB17F6C2}"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90" autoAdjust="0"/>
  </p:normalViewPr>
  <p:slideViewPr>
    <p:cSldViewPr snapToGrid="0">
      <p:cViewPr varScale="1">
        <p:scale>
          <a:sx n="81" d="100"/>
          <a:sy n="81" d="100"/>
        </p:scale>
        <p:origin x="725" y="53"/>
      </p:cViewPr>
      <p:guideLst>
        <p:guide orient="horz" pos="2160"/>
        <p:guide pos="3840"/>
      </p:guideLst>
    </p:cSldViewPr>
  </p:slideViewPr>
  <p:outlineViewPr>
    <p:cViewPr>
      <p:scale>
        <a:sx n="33" d="100"/>
        <a:sy n="33" d="100"/>
      </p:scale>
      <p:origin x="0" y="-16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Plus Jakarta Sans"/>
                <a:ea typeface="Plus Jakarta Sans"/>
                <a:cs typeface="Plus Jakarta Sans"/>
                <a:sym typeface="Plus Jakarta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pPr marL="0" marR="0" lvl="0" indent="0" algn="r" rtl="0">
                <a:spcBef>
                  <a:spcPts val="0"/>
                </a:spcBef>
                <a:spcAft>
                  <a:spcPts val="0"/>
                </a:spcAft>
                <a:buNone/>
              </a:p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 name="Google Shape;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F70589B6-F4D7-8EF7-E002-34E2253ACEC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505D2A6-CA62-489C-650A-B8B5DE3475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BD5F6A8-4CAD-F552-77DE-9F3DDD5DBF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859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F70589B6-F4D7-8EF7-E002-34E2253ACEC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505D2A6-CA62-489C-650A-B8B5DE3475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BD5F6A8-4CAD-F552-77DE-9F3DDD5DBF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7558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F70589B6-F4D7-8EF7-E002-34E2253ACEC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505D2A6-CA62-489C-650A-B8B5DE3475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BD5F6A8-4CAD-F552-77DE-9F3DDD5DBF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498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F70589B6-F4D7-8EF7-E002-34E2253ACEC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505D2A6-CA62-489C-650A-B8B5DE3475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BD5F6A8-4CAD-F552-77DE-9F3DDD5DBF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32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F70589B6-F4D7-8EF7-E002-34E2253ACEC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505D2A6-CA62-489C-650A-B8B5DE3475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BD5F6A8-4CAD-F552-77DE-9F3DDD5DBF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034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EF1EBB5F-26B6-3ED0-39D9-0A46E3357929}"/>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94E837AC-60EC-74DB-5843-C84AF337414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5E5DC207-A523-24E6-1C2D-D4104D873A1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22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4B1E5346-7365-DA1B-4E7D-DA8E41EB131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DAB2C842-0C0C-1089-83C5-20E0386BED4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3DCD3FE5-5405-6C4D-ADB5-15D6C4E34D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154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878C97D9-3909-4A56-2941-5025EDE49343}"/>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B1E0AAE3-504D-409C-0A32-B0347063E7B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A3DC1A82-900C-1B52-7BEE-3C449B782EF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6025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BE43CFD0-5580-9F16-5F33-DB08F12EE0C0}"/>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911041C-CCA1-0A74-5580-412492F4626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9668C713-EA9A-8ED5-D4E3-2AD1B345574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849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F70589B6-F4D7-8EF7-E002-34E2253ACEC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505D2A6-CA62-489C-650A-B8B5DE34757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BD5F6A8-4CAD-F552-77DE-9F3DDD5DBF4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24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F7EFDB6E-3977-9BA2-A84B-ECF3E92CBD64}"/>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D9EED623-1AD6-C323-1636-41512AA7234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A9BD4F8C-765B-4F50-745C-5E75A3EBF4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96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BFBAA929-089C-7EF1-98FD-3D2D977BCC78}"/>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8E6EE05B-DD36-18C6-E11C-F8BC61A5950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ED14770A-C757-AC31-B877-212A9D63CF7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866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5B903B2C-846E-96D6-A271-F96F06DF59A2}"/>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C435A026-F790-1866-43A1-3A153079F5C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2624687-4E7F-D420-83F3-ED209FF14C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392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5B903B2C-846E-96D6-A271-F96F06DF59A2}"/>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C435A026-F790-1866-43A1-3A153079F5C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B2624687-4E7F-D420-83F3-ED209FF14C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1392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84A2A135-19B7-16C6-BF9A-1941C2995798}"/>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5876154F-4425-D7A6-7013-EE1213FB8B5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2B722839-1F9E-FCF5-476D-22117CB873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4385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BC4A7AC5-61D5-5084-8E5F-3B91F20587BC}"/>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65ABDD2F-0EB5-AFE4-F5BD-3DA547CC96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E59405A3-CF12-2E6A-7DFA-8691125E484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177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5A044D72-FE4F-5D19-5DDF-53DD98E3A026}"/>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0F0850BC-C8D3-39E7-54E4-D37CB50DFA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61953029-6FBA-01C3-D900-06B4C3E0C7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333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6EE809B0-4FB6-7151-FBED-B8741504E901}"/>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743C1BF6-A9E1-EE43-0241-0B555678402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8AB3B60B-F030-97E0-CC2A-E1E4B007BF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938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371CE9D2-2637-A07F-2738-79ACE9BAF91F}"/>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8D3367E4-AAA7-FABE-CCE5-DBDADB24A8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1F2637C4-A4F2-8CE5-07EC-447312F00E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601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B72879A7-8DEA-F40B-A787-4DDFF61507AF}"/>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DCE150D2-ED68-FC45-D7B0-E477B163C66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3A77275F-C25B-DEB7-3CDA-4B51A7132C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191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92E9E00B-2F9E-EBFA-9E24-65B0A2E3E055}"/>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B8A4CDDE-A097-A0CD-BBD2-7C4E229FC2B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A09C4995-F5B5-F392-B26C-7BAB61913D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64926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8A372E15-9551-0BDD-2BCC-117DEB8CD64C}"/>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138052B7-07B9-6E44-D6AA-BEBA730B57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17C147D5-FE7E-0F7C-E901-185A8CDEFA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769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2ED0F1C2-A2DC-42D0-A420-9857E7BC86FD}"/>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5571128A-7AA4-C3FC-148F-414EE91CD2C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FF491646-D96F-C43A-C6D8-5D24D2D924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115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5B2603F7-E2F8-9B90-3292-1C5B3B1C6FF3}"/>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31AA48A6-2B1A-4B8A-41D4-6B07FBF2874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75096953-75E8-7395-8849-1461E94697B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2624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87A8C3CA-57E6-B2AE-6452-43DBB2141E20}"/>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C8DC238B-01F3-B4B9-B70A-6956F2A757E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209B0FA4-4796-357B-4B34-D607B076B6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6788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7B875EC5-C5ED-7141-B738-EA6F9583468C}"/>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DD664DBE-650F-DD92-9725-F86DDD78E44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65E198D0-39CD-FAC2-CBF1-6C41CCBC67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70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9CF8FC1F-8EE9-798C-21DF-B0475A7E5E32}"/>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2433D456-5AE9-51C9-C26A-746C33D7A8D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2CFA31EA-7D67-2456-7D23-92333693223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7620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D2007B3F-FB3D-03C5-816B-60C3E72A0ADD}"/>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CD369DF2-2E51-B321-CB17-F9C8331E87F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AA3BFF58-0C49-1FC4-A75A-5C4F13A07DD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93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BD81EEA1-C3F4-01D1-3187-726B05CA6049}"/>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A1300A09-82BB-35FB-3BFC-1370C14181A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54A5FC8B-4C45-84CD-70A5-96E556E096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3263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2982A74F-E0D6-C32E-7DB4-3ACD803CE351}"/>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350A18EA-2FD8-152C-0CAF-BF9217312BF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BA6470BD-5040-5ACF-78BE-4A76B97DD2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757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F788C444-B76C-3D74-4FAB-02D0B49A53D0}"/>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A220C1A5-216D-6EAA-5CFB-23A0138E2FB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E321D9C6-30D2-56E7-11BB-198883B7805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288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6704F485-EF10-540A-30F3-F6D793FE8B5E}"/>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45D9E3D6-51D3-7AB6-6919-882F815262D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7A169B8A-B169-8231-AB86-3BC4A3D9FF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469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6466A48E-932B-40DB-6CEB-D6939385AD0B}"/>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238044ED-1DDA-C047-957E-C1827CF2B3B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 name="Google Shape;43;p2:notes">
            <a:extLst>
              <a:ext uri="{FF2B5EF4-FFF2-40B4-BE49-F238E27FC236}">
                <a16:creationId xmlns:a16="http://schemas.microsoft.com/office/drawing/2014/main" id="{F08D1337-7664-DB35-98D9-1A8F5C9335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32069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3166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a:extLst>
            <a:ext uri="{FF2B5EF4-FFF2-40B4-BE49-F238E27FC236}">
              <a16:creationId xmlns:a16="http://schemas.microsoft.com/office/drawing/2014/main" id="{8E04660E-E9A4-F1C4-20EA-0445EE3DDCEC}"/>
            </a:ext>
          </a:extLst>
        </p:cNvPr>
        <p:cNvGrpSpPr/>
        <p:nvPr/>
      </p:nvGrpSpPr>
      <p:grpSpPr>
        <a:xfrm>
          <a:off x="0" y="0"/>
          <a:ext cx="0" cy="0"/>
          <a:chOff x="0" y="0"/>
          <a:chExt cx="0" cy="0"/>
        </a:xfrm>
      </p:grpSpPr>
      <p:sp>
        <p:nvSpPr>
          <p:cNvPr id="42" name="Google Shape;42;p2:notes">
            <a:extLst>
              <a:ext uri="{FF2B5EF4-FFF2-40B4-BE49-F238E27FC236}">
                <a16:creationId xmlns:a16="http://schemas.microsoft.com/office/drawing/2014/main" id="{A37BB8C1-7CC0-256F-4AAD-8127E1B87F9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a:extLst>
              <a:ext uri="{FF2B5EF4-FFF2-40B4-BE49-F238E27FC236}">
                <a16:creationId xmlns:a16="http://schemas.microsoft.com/office/drawing/2014/main" id="{5345E4CD-1A80-83DD-414C-7D612F9F55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687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Plus Jakarta Sans"/>
              <a:buNone/>
            </a:pPr>
            <a:endParaRPr/>
          </a:p>
        </p:txBody>
      </p:sp>
      <p:sp>
        <p:nvSpPr>
          <p:cNvPr id="57" name="Google Shape;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6184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200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 name="Google Shape;4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9370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24"/>
        <p:cNvGrpSpPr/>
        <p:nvPr/>
      </p:nvGrpSpPr>
      <p:grpSpPr>
        <a:xfrm>
          <a:off x="0" y="0"/>
          <a:ext cx="0" cy="0"/>
          <a:chOff x="0" y="0"/>
          <a:chExt cx="0" cy="0"/>
        </a:xfrm>
      </p:grpSpPr>
      <p:sp>
        <p:nvSpPr>
          <p:cNvPr id="25" name="Google Shape;25;p16"/>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us Jakarta Sans"/>
              <a:ea typeface="Plus Jakarta Sans"/>
              <a:cs typeface="Plus Jakarta Sans"/>
              <a:sym typeface="Plus Jakarta Sans"/>
            </a:endParaRPr>
          </a:p>
        </p:txBody>
      </p:sp>
      <p:sp>
        <p:nvSpPr>
          <p:cNvPr id="26" name="Google Shape;26;p16"/>
          <p:cNvSpPr>
            <a:spLocks noGrp="1"/>
          </p:cNvSpPr>
          <p:nvPr>
            <p:ph type="pic" idx="2"/>
          </p:nvPr>
        </p:nvSpPr>
        <p:spPr>
          <a:xfrm>
            <a:off x="6816725" y="1268413"/>
            <a:ext cx="2381023" cy="2976935"/>
          </a:xfrm>
          <a:prstGeom prst="rect">
            <a:avLst/>
          </a:prstGeom>
          <a:solidFill>
            <a:srgbClr val="F2F2F2"/>
          </a:solidFill>
          <a:ln>
            <a:noFill/>
          </a:ln>
        </p:spPr>
      </p:sp>
      <p:sp>
        <p:nvSpPr>
          <p:cNvPr id="27" name="Google Shape;27;p16"/>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3_Title Slide">
  <p:cSld name="33_Title Slide">
    <p:spTree>
      <p:nvGrpSpPr>
        <p:cNvPr id="1" name="Shape 28"/>
        <p:cNvGrpSpPr/>
        <p:nvPr/>
      </p:nvGrpSpPr>
      <p:grpSpPr>
        <a:xfrm>
          <a:off x="0" y="0"/>
          <a:ext cx="0" cy="0"/>
          <a:chOff x="0" y="0"/>
          <a:chExt cx="0" cy="0"/>
        </a:xfrm>
      </p:grpSpPr>
      <p:sp>
        <p:nvSpPr>
          <p:cNvPr id="29" name="Google Shape;29;p17"/>
          <p:cNvSpPr>
            <a:spLocks noGrp="1"/>
          </p:cNvSpPr>
          <p:nvPr>
            <p:ph type="pic" idx="2"/>
          </p:nvPr>
        </p:nvSpPr>
        <p:spPr>
          <a:xfrm>
            <a:off x="-1" y="549274"/>
            <a:ext cx="4995082" cy="575945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4_Title Slide">
  <p:cSld name="34_Title Slide">
    <p:spTree>
      <p:nvGrpSpPr>
        <p:cNvPr id="1" name="Shape 30"/>
        <p:cNvGrpSpPr/>
        <p:nvPr/>
      </p:nvGrpSpPr>
      <p:grpSpPr>
        <a:xfrm>
          <a:off x="0" y="0"/>
          <a:ext cx="0" cy="0"/>
          <a:chOff x="0" y="0"/>
          <a:chExt cx="0" cy="0"/>
        </a:xfrm>
      </p:grpSpPr>
      <p:sp>
        <p:nvSpPr>
          <p:cNvPr id="31" name="Google Shape;31;p18"/>
          <p:cNvSpPr>
            <a:spLocks noGrp="1"/>
          </p:cNvSpPr>
          <p:nvPr>
            <p:ph type="pic" idx="2"/>
          </p:nvPr>
        </p:nvSpPr>
        <p:spPr>
          <a:xfrm>
            <a:off x="6095999" y="1270000"/>
            <a:ext cx="6096001" cy="4319588"/>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
        <p:cNvGrpSpPr/>
        <p:nvPr/>
      </p:nvGrpSpPr>
      <p:grpSpPr>
        <a:xfrm>
          <a:off x="0" y="0"/>
          <a:ext cx="0" cy="0"/>
          <a:chOff x="0" y="0"/>
          <a:chExt cx="0" cy="0"/>
        </a:xfrm>
      </p:grpSpPr>
      <p:sp>
        <p:nvSpPr>
          <p:cNvPr id="14" name="Google Shape;14;p8"/>
          <p:cNvSpPr>
            <a:spLocks noGrp="1"/>
          </p:cNvSpPr>
          <p:nvPr>
            <p:ph type="pic" idx="2"/>
          </p:nvPr>
        </p:nvSpPr>
        <p:spPr>
          <a:xfrm>
            <a:off x="1055687" y="1268413"/>
            <a:ext cx="4319586" cy="5040312"/>
          </a:xfrm>
          <a:prstGeom prst="rect">
            <a:avLst/>
          </a:prstGeom>
          <a:solidFill>
            <a:srgbClr val="F2F2F2"/>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6"/>
        <p:cNvGrpSpPr/>
        <p:nvPr/>
      </p:nvGrpSpPr>
      <p:grpSpPr>
        <a:xfrm>
          <a:off x="0" y="0"/>
          <a:ext cx="0" cy="0"/>
          <a:chOff x="0" y="0"/>
          <a:chExt cx="0" cy="0"/>
        </a:xfrm>
      </p:grpSpPr>
      <p:sp>
        <p:nvSpPr>
          <p:cNvPr id="17" name="Google Shape;17;p10"/>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8_Title Slide">
  <p:cSld name="28_Title Slide">
    <p:spTree>
      <p:nvGrpSpPr>
        <p:cNvPr id="1" name="Shape 1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0_Title Slide">
  <p:cSld name="30_Title Slide">
    <p:spTree>
      <p:nvGrpSpPr>
        <p:cNvPr id="1" name="Shape 2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1_Title Slide">
  <p:cSld name="31_Title Slide">
    <p:spTree>
      <p:nvGrpSpPr>
        <p:cNvPr id="1" name="Shape 22"/>
        <p:cNvGrpSpPr/>
        <p:nvPr/>
      </p:nvGrpSpPr>
      <p:grpSpPr>
        <a:xfrm>
          <a:off x="0" y="0"/>
          <a:ext cx="0" cy="0"/>
          <a:chOff x="0" y="0"/>
          <a:chExt cx="0" cy="0"/>
        </a:xfrm>
      </p:grpSpPr>
      <p:sp>
        <p:nvSpPr>
          <p:cNvPr id="23" name="Google Shape;23;p15"/>
          <p:cNvSpPr>
            <a:spLocks noGrp="1"/>
          </p:cNvSpPr>
          <p:nvPr>
            <p:ph type="pic" idx="2"/>
          </p:nvPr>
        </p:nvSpPr>
        <p:spPr>
          <a:xfrm>
            <a:off x="-1" y="0"/>
            <a:ext cx="9696450" cy="4868863"/>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E4C9"/>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jfi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fao.org/faostat/en/#data/QC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1"/>
          <p:cNvSpPr/>
          <p:nvPr/>
        </p:nvSpPr>
        <p:spPr>
          <a:xfrm>
            <a:off x="506816" y="2045279"/>
            <a:ext cx="1211658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i="0" u="none" strike="noStrike" cap="none" dirty="0">
                <a:solidFill>
                  <a:srgbClr val="007069"/>
                </a:solidFill>
                <a:latin typeface="Inter"/>
                <a:ea typeface="Inter"/>
                <a:cs typeface="Inter"/>
                <a:sym typeface="Inter"/>
              </a:rPr>
              <a:t>Identifying High-Demand Crops For Data Visualization</a:t>
            </a:r>
            <a:endParaRPr lang="en-US" sz="3200" dirty="0">
              <a:latin typeface="Inter"/>
              <a:ea typeface="Inter"/>
              <a:cs typeface="Inter"/>
              <a:sym typeface="Inter"/>
            </a:endParaRPr>
          </a:p>
        </p:txBody>
      </p:sp>
      <p:grpSp>
        <p:nvGrpSpPr>
          <p:cNvPr id="37" name="Google Shape;37;p1"/>
          <p:cNvGrpSpPr/>
          <p:nvPr/>
        </p:nvGrpSpPr>
        <p:grpSpPr>
          <a:xfrm>
            <a:off x="583292" y="1868075"/>
            <a:ext cx="5512708" cy="940767"/>
            <a:chOff x="894442" y="2675335"/>
            <a:chExt cx="7570108" cy="940767"/>
          </a:xfrm>
        </p:grpSpPr>
        <p:sp>
          <p:nvSpPr>
            <p:cNvPr id="38" name="Google Shape;38;p1"/>
            <p:cNvSpPr/>
            <p:nvPr/>
          </p:nvSpPr>
          <p:spPr>
            <a:xfrm>
              <a:off x="894442" y="2675335"/>
              <a:ext cx="7570108" cy="45719"/>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a:ea typeface="Inter"/>
                <a:cs typeface="Inter"/>
                <a:sym typeface="Inter"/>
              </a:endParaRPr>
            </a:p>
          </p:txBody>
        </p:sp>
        <p:sp>
          <p:nvSpPr>
            <p:cNvPr id="39" name="Google Shape;39;p1"/>
            <p:cNvSpPr/>
            <p:nvPr/>
          </p:nvSpPr>
          <p:spPr>
            <a:xfrm>
              <a:off x="894442" y="3570383"/>
              <a:ext cx="7570108" cy="45719"/>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a:ea typeface="Inter"/>
                <a:cs typeface="Inter"/>
                <a:sym typeface="Inter"/>
              </a:endParaRPr>
            </a:p>
          </p:txBody>
        </p:sp>
      </p:grpSp>
      <p:sp>
        <p:nvSpPr>
          <p:cNvPr id="40" name="Google Shape;40;p1"/>
          <p:cNvSpPr txBox="1"/>
          <p:nvPr/>
        </p:nvSpPr>
        <p:spPr>
          <a:xfrm>
            <a:off x="583292" y="3319251"/>
            <a:ext cx="8763145" cy="289305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04740"/>
                </a:solidFill>
                <a:latin typeface="Inter"/>
                <a:ea typeface="Inter"/>
                <a:cs typeface="Inter"/>
                <a:sym typeface="Inter"/>
              </a:rPr>
              <a:t>Batch 15</a:t>
            </a:r>
          </a:p>
          <a:p>
            <a:pPr marL="0" marR="0" lvl="0" indent="0" algn="l" rtl="0">
              <a:spcBef>
                <a:spcPts val="0"/>
              </a:spcBef>
              <a:spcAft>
                <a:spcPts val="0"/>
              </a:spcAft>
              <a:buNone/>
            </a:pPr>
            <a:r>
              <a:rPr lang="en-US" sz="2400" dirty="0">
                <a:solidFill>
                  <a:srgbClr val="004740"/>
                </a:solidFill>
                <a:latin typeface="Inter"/>
                <a:ea typeface="Inter"/>
                <a:cs typeface="Inter"/>
                <a:sym typeface="Inter"/>
              </a:rPr>
              <a:t>Aditya Ganti</a:t>
            </a:r>
          </a:p>
          <a:p>
            <a:pPr marL="0" marR="0" lvl="0" indent="0" algn="l" rtl="0">
              <a:spcBef>
                <a:spcPts val="0"/>
              </a:spcBef>
              <a:spcAft>
                <a:spcPts val="0"/>
              </a:spcAft>
              <a:buNone/>
            </a:pPr>
            <a:r>
              <a:rPr lang="en-US" sz="2400" dirty="0" err="1">
                <a:solidFill>
                  <a:srgbClr val="004740"/>
                </a:solidFill>
                <a:latin typeface="Inter"/>
                <a:ea typeface="Inter"/>
                <a:cs typeface="Inter"/>
                <a:sym typeface="Inter"/>
              </a:rPr>
              <a:t>Ponnuri</a:t>
            </a:r>
            <a:r>
              <a:rPr lang="en-US" sz="2400" dirty="0">
                <a:solidFill>
                  <a:srgbClr val="004740"/>
                </a:solidFill>
                <a:latin typeface="Inter"/>
                <a:ea typeface="Inter"/>
                <a:cs typeface="Inter"/>
                <a:sym typeface="Inter"/>
              </a:rPr>
              <a:t> Pavan Kumar</a:t>
            </a:r>
          </a:p>
          <a:p>
            <a:pPr marL="0" marR="0" lvl="0" indent="0" algn="l" rtl="0">
              <a:spcBef>
                <a:spcPts val="0"/>
              </a:spcBef>
              <a:spcAft>
                <a:spcPts val="0"/>
              </a:spcAft>
              <a:buNone/>
            </a:pPr>
            <a:r>
              <a:rPr lang="en-US" sz="2400" dirty="0">
                <a:solidFill>
                  <a:srgbClr val="004740"/>
                </a:solidFill>
                <a:latin typeface="Inter"/>
                <a:ea typeface="Inter"/>
                <a:cs typeface="Inter"/>
                <a:sym typeface="Inter"/>
              </a:rPr>
              <a:t>M </a:t>
            </a:r>
            <a:r>
              <a:rPr lang="en-US" sz="2400" dirty="0" err="1">
                <a:solidFill>
                  <a:srgbClr val="004740"/>
                </a:solidFill>
                <a:latin typeface="Inter"/>
                <a:ea typeface="Inter"/>
                <a:cs typeface="Inter"/>
                <a:sym typeface="Inter"/>
              </a:rPr>
              <a:t>Praneeth</a:t>
            </a:r>
            <a:r>
              <a:rPr lang="en-US" sz="2400" dirty="0">
                <a:solidFill>
                  <a:srgbClr val="004740"/>
                </a:solidFill>
                <a:latin typeface="Inter"/>
                <a:ea typeface="Inter"/>
                <a:cs typeface="Inter"/>
                <a:sym typeface="Inter"/>
              </a:rPr>
              <a:t> Sai</a:t>
            </a:r>
          </a:p>
          <a:p>
            <a:pPr marL="0" marR="0" lvl="0" indent="0" algn="l" rtl="0">
              <a:spcBef>
                <a:spcPts val="0"/>
              </a:spcBef>
              <a:spcAft>
                <a:spcPts val="0"/>
              </a:spcAft>
              <a:buNone/>
            </a:pPr>
            <a:r>
              <a:rPr lang="en-US" sz="2400" dirty="0" err="1">
                <a:solidFill>
                  <a:srgbClr val="004740"/>
                </a:solidFill>
                <a:latin typeface="Inter"/>
                <a:ea typeface="Inter"/>
                <a:cs typeface="Inter"/>
                <a:sym typeface="Inter"/>
              </a:rPr>
              <a:t>Kotla</a:t>
            </a:r>
            <a:r>
              <a:rPr lang="en-US" sz="2400" dirty="0">
                <a:solidFill>
                  <a:srgbClr val="004740"/>
                </a:solidFill>
                <a:latin typeface="Inter"/>
                <a:ea typeface="Inter"/>
                <a:cs typeface="Inter"/>
                <a:sym typeface="Inter"/>
              </a:rPr>
              <a:t> Vivek</a:t>
            </a:r>
          </a:p>
          <a:p>
            <a:pPr marL="0" marR="0" lvl="0" indent="0" algn="l" rtl="0">
              <a:spcBef>
                <a:spcPts val="0"/>
              </a:spcBef>
              <a:spcAft>
                <a:spcPts val="0"/>
              </a:spcAft>
              <a:buNone/>
            </a:pPr>
            <a:r>
              <a:rPr lang="en-US" sz="2400" dirty="0">
                <a:solidFill>
                  <a:srgbClr val="004740"/>
                </a:solidFill>
                <a:latin typeface="Inter"/>
                <a:ea typeface="Inter"/>
                <a:cs typeface="Inter"/>
                <a:sym typeface="Inter"/>
              </a:rPr>
              <a:t>Siva Ganesh                                 Under The Guidance Of</a:t>
            </a:r>
          </a:p>
          <a:p>
            <a:pPr marL="0" marR="0" lvl="0" indent="0" algn="l" rtl="0">
              <a:spcBef>
                <a:spcPts val="0"/>
              </a:spcBef>
              <a:spcAft>
                <a:spcPts val="0"/>
              </a:spcAft>
              <a:buNone/>
            </a:pPr>
            <a:r>
              <a:rPr lang="en-US" sz="2400" dirty="0">
                <a:solidFill>
                  <a:srgbClr val="004740"/>
                </a:solidFill>
                <a:latin typeface="Inter"/>
                <a:ea typeface="Inter"/>
                <a:cs typeface="Inter"/>
                <a:sym typeface="Inter"/>
              </a:rPr>
              <a:t>					     Dr. T.M.N Vamsi </a:t>
            </a:r>
          </a:p>
          <a:p>
            <a:pPr marL="0" marR="0" lvl="0" indent="0" algn="l" rtl="0">
              <a:spcBef>
                <a:spcPts val="0"/>
              </a:spcBef>
              <a:spcAft>
                <a:spcPts val="0"/>
              </a:spcAft>
              <a:buNone/>
            </a:pPr>
            <a:endParaRPr dirty="0">
              <a:latin typeface="Inter"/>
              <a:ea typeface="Inter"/>
              <a:cs typeface="Inter"/>
              <a:sym typeface="Inter"/>
            </a:endParaRPr>
          </a:p>
        </p:txBody>
      </p:sp>
      <p:sp>
        <p:nvSpPr>
          <p:cNvPr id="10" name="Google Shape;10;p6"/>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11" name="Google Shape;11;p6"/>
          <p:cNvPicPr preferRelativeResize="0"/>
          <p:nvPr/>
        </p:nvPicPr>
        <p:blipFill rotWithShape="1">
          <a:blip r:embed="rId3">
            <a:alphaModFix/>
          </a:blip>
          <a:srcRect/>
          <a:stretch/>
        </p:blipFill>
        <p:spPr>
          <a:xfrm>
            <a:off x="9657588" y="5780138"/>
            <a:ext cx="2100001" cy="900000"/>
          </a:xfrm>
          <a:prstGeom prst="rect">
            <a:avLst/>
          </a:prstGeom>
          <a:noFill/>
          <a:ln>
            <a:noFill/>
          </a:ln>
        </p:spPr>
      </p:pic>
      <p:grpSp>
        <p:nvGrpSpPr>
          <p:cNvPr id="2" name="Google Shape;37;p1">
            <a:extLst>
              <a:ext uri="{FF2B5EF4-FFF2-40B4-BE49-F238E27FC236}">
                <a16:creationId xmlns:a16="http://schemas.microsoft.com/office/drawing/2014/main" id="{CF8E26F4-7EB9-78F3-A408-B213CDE6A071}"/>
              </a:ext>
            </a:extLst>
          </p:cNvPr>
          <p:cNvGrpSpPr/>
          <p:nvPr/>
        </p:nvGrpSpPr>
        <p:grpSpPr>
          <a:xfrm>
            <a:off x="5993572" y="1869698"/>
            <a:ext cx="5512708" cy="940767"/>
            <a:chOff x="894442" y="2675335"/>
            <a:chExt cx="7570108" cy="940767"/>
          </a:xfrm>
        </p:grpSpPr>
        <p:sp>
          <p:nvSpPr>
            <p:cNvPr id="3" name="Google Shape;38;p1">
              <a:extLst>
                <a:ext uri="{FF2B5EF4-FFF2-40B4-BE49-F238E27FC236}">
                  <a16:creationId xmlns:a16="http://schemas.microsoft.com/office/drawing/2014/main" id="{1A678E48-4846-B2A7-5A3A-9018C05D1B40}"/>
                </a:ext>
              </a:extLst>
            </p:cNvPr>
            <p:cNvSpPr/>
            <p:nvPr/>
          </p:nvSpPr>
          <p:spPr>
            <a:xfrm>
              <a:off x="894442" y="2675335"/>
              <a:ext cx="7570108" cy="45719"/>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a:ea typeface="Inter"/>
                <a:cs typeface="Inter"/>
                <a:sym typeface="Inter"/>
              </a:endParaRPr>
            </a:p>
          </p:txBody>
        </p:sp>
        <p:sp>
          <p:nvSpPr>
            <p:cNvPr id="4" name="Google Shape;39;p1">
              <a:extLst>
                <a:ext uri="{FF2B5EF4-FFF2-40B4-BE49-F238E27FC236}">
                  <a16:creationId xmlns:a16="http://schemas.microsoft.com/office/drawing/2014/main" id="{66974D56-25B6-D3B5-EEAA-264CD24FEAE5}"/>
                </a:ext>
              </a:extLst>
            </p:cNvPr>
            <p:cNvSpPr/>
            <p:nvPr/>
          </p:nvSpPr>
          <p:spPr>
            <a:xfrm>
              <a:off x="894442" y="3570383"/>
              <a:ext cx="7570108" cy="45719"/>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Inter"/>
                <a:ea typeface="Inter"/>
                <a:cs typeface="Inter"/>
                <a:sym typeface="Inte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ED0BB93-162B-7EA3-666A-ED8AB27468DB}"/>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9A6CC13-F097-8B52-C492-57F9F27A7BD8}"/>
              </a:ext>
            </a:extLst>
          </p:cNvPr>
          <p:cNvSpPr txBox="1"/>
          <p:nvPr/>
        </p:nvSpPr>
        <p:spPr>
          <a:xfrm>
            <a:off x="1978486" y="196130"/>
            <a:ext cx="8392630"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Expected</a:t>
            </a:r>
            <a:r>
              <a:rPr lang="en-US" sz="3000" b="1" dirty="0">
                <a:solidFill>
                  <a:srgbClr val="A58255"/>
                </a:solidFill>
                <a:latin typeface="Inter"/>
                <a:ea typeface="Inter"/>
                <a:cs typeface="Inter"/>
                <a:sym typeface="Inter"/>
              </a:rPr>
              <a:t> Output: An Interactive Dashboard</a:t>
            </a:r>
            <a:endParaRPr sz="3000" dirty="0">
              <a:latin typeface="Inter"/>
              <a:ea typeface="Inter"/>
              <a:cs typeface="Inter"/>
              <a:sym typeface="Inter"/>
            </a:endParaRPr>
          </a:p>
        </p:txBody>
      </p:sp>
      <p:sp>
        <p:nvSpPr>
          <p:cNvPr id="46" name="Google Shape;46;p2">
            <a:extLst>
              <a:ext uri="{FF2B5EF4-FFF2-40B4-BE49-F238E27FC236}">
                <a16:creationId xmlns:a16="http://schemas.microsoft.com/office/drawing/2014/main" id="{34AB3747-EF0B-B736-42FD-F47A3B6DD7F6}"/>
              </a:ext>
            </a:extLst>
          </p:cNvPr>
          <p:cNvSpPr txBox="1"/>
          <p:nvPr/>
        </p:nvSpPr>
        <p:spPr>
          <a:xfrm>
            <a:off x="434411" y="766310"/>
            <a:ext cx="11480781" cy="5447605"/>
          </a:xfrm>
          <a:prstGeom prst="rect">
            <a:avLst/>
          </a:prstGeom>
          <a:noFill/>
          <a:ln>
            <a:noFill/>
          </a:ln>
        </p:spPr>
        <p:txBody>
          <a:bodyPr spcFirstLastPara="1" wrap="square" lIns="91425" tIns="45700" rIns="91425" bIns="45700" anchor="t" anchorCtr="0">
            <a:spAutoFit/>
          </a:bodyPr>
          <a:lstStyle/>
          <a:p>
            <a:r>
              <a:rPr lang="en-US" sz="2200" dirty="0">
                <a:latin typeface="+mn-lt"/>
              </a:rPr>
              <a:t>We will create a </a:t>
            </a:r>
            <a:r>
              <a:rPr lang="en-US" sz="2200" b="1" dirty="0">
                <a:latin typeface="+mn-lt"/>
              </a:rPr>
              <a:t>comprehensive Power BI dashboard</a:t>
            </a:r>
            <a:r>
              <a:rPr lang="en-US" sz="2200" dirty="0">
                <a:latin typeface="+mn-lt"/>
              </a:rPr>
              <a:t> to present key findings, trends, and insights.</a:t>
            </a:r>
          </a:p>
          <a:p>
            <a:r>
              <a:rPr lang="en-US" sz="2300" b="1" dirty="0"/>
              <a:t>Key Features:</a:t>
            </a:r>
          </a:p>
          <a:p>
            <a:endParaRPr lang="en-US" sz="2500" b="1" dirty="0"/>
          </a:p>
          <a:p>
            <a:pPr>
              <a:buFont typeface="+mj-lt"/>
              <a:buAutoNum type="arabicPeriod"/>
            </a:pPr>
            <a:r>
              <a:rPr lang="en-US" sz="2300" b="1" dirty="0"/>
              <a:t>Crop Production Trends:</a:t>
            </a:r>
            <a:r>
              <a:rPr lang="en-US" sz="2300" dirty="0"/>
              <a:t> </a:t>
            </a:r>
            <a:r>
              <a:rPr lang="en-US" sz="2200" dirty="0">
                <a:latin typeface="+mn-lt"/>
              </a:rPr>
              <a:t>Visual analysis of </a:t>
            </a:r>
            <a:r>
              <a:rPr lang="en-US" sz="2200" b="1" dirty="0">
                <a:latin typeface="+mn-lt"/>
              </a:rPr>
              <a:t>growth patterns and comparisons</a:t>
            </a:r>
            <a:r>
              <a:rPr lang="en-US" sz="2200" dirty="0">
                <a:latin typeface="+mn-lt"/>
              </a:rPr>
              <a:t> between India and global producers.</a:t>
            </a:r>
          </a:p>
          <a:p>
            <a:pPr>
              <a:buFont typeface="+mj-lt"/>
              <a:buAutoNum type="arabicPeriod"/>
            </a:pPr>
            <a:r>
              <a:rPr lang="en-US" sz="2300" b="1" dirty="0"/>
              <a:t>Global &amp; Regional Insights:</a:t>
            </a:r>
            <a:r>
              <a:rPr lang="en-US" sz="2300" dirty="0"/>
              <a:t> </a:t>
            </a:r>
            <a:r>
              <a:rPr lang="en-US" sz="2200" dirty="0">
                <a:latin typeface="+mn-lt"/>
              </a:rPr>
              <a:t>Interactive maps and charts highlighting </a:t>
            </a:r>
            <a:r>
              <a:rPr lang="en-US" sz="2200" b="1" dirty="0">
                <a:latin typeface="+mn-lt"/>
              </a:rPr>
              <a:t>production levels and potential growth areas</a:t>
            </a:r>
            <a:r>
              <a:rPr lang="en-US" sz="2200" dirty="0">
                <a:latin typeface="+mn-lt"/>
              </a:rPr>
              <a:t> in India.</a:t>
            </a:r>
          </a:p>
          <a:p>
            <a:pPr>
              <a:buFont typeface="+mj-lt"/>
              <a:buAutoNum type="arabicPeriod"/>
            </a:pPr>
            <a:r>
              <a:rPr lang="en-US" sz="2300" b="1" dirty="0"/>
              <a:t>Customizable Filters:</a:t>
            </a:r>
            <a:r>
              <a:rPr lang="en-US" sz="2300" dirty="0"/>
              <a:t> </a:t>
            </a:r>
            <a:r>
              <a:rPr lang="en-US" sz="2200" dirty="0">
                <a:latin typeface="+mn-lt"/>
              </a:rPr>
              <a:t>Users can </a:t>
            </a:r>
            <a:r>
              <a:rPr lang="en-US" sz="2200" b="1" dirty="0">
                <a:latin typeface="+mn-lt"/>
              </a:rPr>
              <a:t>adjust views by crop, country, or time period</a:t>
            </a:r>
            <a:r>
              <a:rPr lang="en-US" sz="2200" dirty="0">
                <a:latin typeface="+mn-lt"/>
              </a:rPr>
              <a:t> for tailored insights.</a:t>
            </a:r>
          </a:p>
          <a:p>
            <a:pPr>
              <a:buFont typeface="+mj-lt"/>
              <a:buAutoNum type="arabicPeriod"/>
            </a:pPr>
            <a:r>
              <a:rPr lang="en-US" sz="2300" b="1" dirty="0"/>
              <a:t>Data-Driven Decisions:</a:t>
            </a:r>
            <a:r>
              <a:rPr lang="en-US" sz="2300" dirty="0"/>
              <a:t> </a:t>
            </a:r>
            <a:r>
              <a:rPr lang="en-US" sz="2200" dirty="0">
                <a:latin typeface="+mn-lt"/>
              </a:rPr>
              <a:t>Supports </a:t>
            </a:r>
            <a:r>
              <a:rPr lang="en-US" sz="2200" b="1" dirty="0">
                <a:latin typeface="+mn-lt"/>
              </a:rPr>
              <a:t>farmers, policymakers, and investors</a:t>
            </a:r>
            <a:r>
              <a:rPr lang="en-US" sz="2200" dirty="0">
                <a:latin typeface="+mn-lt"/>
              </a:rPr>
              <a:t> in making informed choices for agricultural development.</a:t>
            </a:r>
          </a:p>
          <a:p>
            <a:endParaRPr lang="en-US" sz="2200" dirty="0">
              <a:latin typeface="+mn-lt"/>
            </a:endParaRPr>
          </a:p>
          <a:p>
            <a:r>
              <a:rPr lang="en-US" sz="2200" dirty="0">
                <a:latin typeface="+mn-lt"/>
              </a:rPr>
              <a:t>This dashboard will serve as an </a:t>
            </a:r>
            <a:r>
              <a:rPr lang="en-US" sz="2200" b="1" dirty="0">
                <a:latin typeface="+mn-lt"/>
              </a:rPr>
              <a:t>intuitive and insightful tool</a:t>
            </a:r>
            <a:r>
              <a:rPr lang="en-US" sz="2200" dirty="0">
                <a:latin typeface="+mn-lt"/>
              </a:rPr>
              <a:t> for exploring and interpreting global agricultural data.</a:t>
            </a:r>
          </a:p>
        </p:txBody>
      </p:sp>
      <p:sp>
        <p:nvSpPr>
          <p:cNvPr id="2" name="Google Shape;10;p6">
            <a:extLst>
              <a:ext uri="{FF2B5EF4-FFF2-40B4-BE49-F238E27FC236}">
                <a16:creationId xmlns:a16="http://schemas.microsoft.com/office/drawing/2014/main" id="{3AA1BB6B-A5AD-2F29-AA94-A31545AF683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F225ABC8-A492-F163-6F51-5E0EE72BA8F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Tree>
    <p:extLst>
      <p:ext uri="{BB962C8B-B14F-4D97-AF65-F5344CB8AC3E}">
        <p14:creationId xmlns:p14="http://schemas.microsoft.com/office/powerpoint/2010/main" val="189906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ED0BB93-162B-7EA3-666A-ED8AB27468DB}"/>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9A6CC13-F097-8B52-C492-57F9F27A7BD8}"/>
              </a:ext>
            </a:extLst>
          </p:cNvPr>
          <p:cNvSpPr txBox="1"/>
          <p:nvPr/>
        </p:nvSpPr>
        <p:spPr>
          <a:xfrm>
            <a:off x="355609" y="258530"/>
            <a:ext cx="6651439"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Requirements</a:t>
            </a:r>
            <a:r>
              <a:rPr lang="en-US" sz="3000" b="1" dirty="0">
                <a:solidFill>
                  <a:srgbClr val="A58255"/>
                </a:solidFill>
                <a:latin typeface="Inter"/>
                <a:ea typeface="Inter"/>
                <a:cs typeface="Inter"/>
                <a:sym typeface="Inter"/>
              </a:rPr>
              <a:t> Gathering</a:t>
            </a:r>
            <a:endParaRPr sz="3000" dirty="0">
              <a:latin typeface="Inter"/>
              <a:ea typeface="Inter"/>
              <a:cs typeface="Inter"/>
              <a:sym typeface="Inter"/>
            </a:endParaRPr>
          </a:p>
        </p:txBody>
      </p:sp>
      <p:sp>
        <p:nvSpPr>
          <p:cNvPr id="46" name="Google Shape;46;p2">
            <a:extLst>
              <a:ext uri="{FF2B5EF4-FFF2-40B4-BE49-F238E27FC236}">
                <a16:creationId xmlns:a16="http://schemas.microsoft.com/office/drawing/2014/main" id="{34AB3747-EF0B-B736-42FD-F47A3B6DD7F6}"/>
              </a:ext>
            </a:extLst>
          </p:cNvPr>
          <p:cNvSpPr txBox="1"/>
          <p:nvPr/>
        </p:nvSpPr>
        <p:spPr>
          <a:xfrm>
            <a:off x="434411" y="797922"/>
            <a:ext cx="11480781" cy="5801548"/>
          </a:xfrm>
          <a:prstGeom prst="rect">
            <a:avLst/>
          </a:prstGeom>
          <a:noFill/>
          <a:ln>
            <a:noFill/>
          </a:ln>
        </p:spPr>
        <p:txBody>
          <a:bodyPr spcFirstLastPara="1" wrap="square" lIns="91425" tIns="45700" rIns="91425" bIns="45700" anchor="t" anchorCtr="0">
            <a:spAutoFit/>
          </a:bodyPr>
          <a:lstStyle/>
          <a:p>
            <a:r>
              <a:rPr lang="en-US" sz="2000" b="1" dirty="0">
                <a:latin typeface="+mj-lt"/>
              </a:rPr>
              <a:t>Functional Requirements</a:t>
            </a:r>
          </a:p>
          <a:p>
            <a:pPr>
              <a:buFont typeface="+mj-lt"/>
              <a:buAutoNum type="arabicPeriod"/>
            </a:pPr>
            <a:r>
              <a:rPr lang="en-US" sz="2000" b="1" dirty="0">
                <a:latin typeface="+mj-lt"/>
              </a:rPr>
              <a:t>Identify High-Demand Crops:</a:t>
            </a:r>
            <a:endParaRPr lang="en-US" sz="2000" dirty="0">
              <a:latin typeface="+mj-lt"/>
            </a:endParaRPr>
          </a:p>
          <a:p>
            <a:pPr marL="742950" lvl="1" indent="-285750">
              <a:buFont typeface="Arial" panose="020B0604020202020204" pitchFamily="34" charset="0"/>
              <a:buChar char="•"/>
            </a:pPr>
            <a:r>
              <a:rPr lang="en-US" sz="1700" dirty="0"/>
              <a:t>Select </a:t>
            </a:r>
            <a:r>
              <a:rPr lang="en-US" sz="1700" b="1" dirty="0"/>
              <a:t>25+ globally high-demand crops</a:t>
            </a:r>
            <a:r>
              <a:rPr lang="en-US" sz="1700" dirty="0"/>
              <a:t> with </a:t>
            </a:r>
            <a:r>
              <a:rPr lang="en-US" sz="1700" b="1" dirty="0"/>
              <a:t>low production in India</a:t>
            </a:r>
            <a:r>
              <a:rPr lang="en-US" sz="1700" dirty="0"/>
              <a:t>.</a:t>
            </a:r>
          </a:p>
          <a:p>
            <a:pPr marL="742950" lvl="1" indent="-285750">
              <a:buFont typeface="Arial" panose="020B0604020202020204" pitchFamily="34" charset="0"/>
              <a:buChar char="•"/>
            </a:pPr>
            <a:r>
              <a:rPr lang="en-US" sz="1700" dirty="0"/>
              <a:t>Compare India’s production with </a:t>
            </a:r>
            <a:r>
              <a:rPr lang="en-US" sz="1700" b="1" dirty="0"/>
              <a:t>leading global producers</a:t>
            </a:r>
            <a:r>
              <a:rPr lang="en-US" sz="1700" dirty="0"/>
              <a:t> to identify gaps.</a:t>
            </a:r>
          </a:p>
          <a:p>
            <a:pPr>
              <a:buFont typeface="+mj-lt"/>
              <a:buAutoNum type="arabicPeriod"/>
            </a:pPr>
            <a:r>
              <a:rPr lang="en-US" sz="2000" b="1" dirty="0">
                <a:latin typeface="+mj-lt"/>
              </a:rPr>
              <a:t>Data Collection &amp; Integration:</a:t>
            </a:r>
            <a:endParaRPr lang="en-US" sz="2000" dirty="0">
              <a:latin typeface="+mj-lt"/>
            </a:endParaRPr>
          </a:p>
          <a:p>
            <a:pPr marL="742950" lvl="1" indent="-285750">
              <a:buFont typeface="Arial" panose="020B0604020202020204" pitchFamily="34" charset="0"/>
              <a:buChar char="•"/>
            </a:pPr>
            <a:r>
              <a:rPr lang="en-US" sz="1700" dirty="0"/>
              <a:t>Source data from </a:t>
            </a:r>
            <a:r>
              <a:rPr lang="en-US" sz="1700" b="1" dirty="0"/>
              <a:t>Kaggle, OurWorldInData.org, FAO, and other databases</a:t>
            </a:r>
            <a:r>
              <a:rPr lang="en-US" sz="1700" dirty="0"/>
              <a:t>.</a:t>
            </a:r>
          </a:p>
          <a:p>
            <a:pPr marL="742950" lvl="1" indent="-285750">
              <a:buFont typeface="Arial" panose="020B0604020202020204" pitchFamily="34" charset="0"/>
              <a:buChar char="•"/>
            </a:pPr>
            <a:r>
              <a:rPr lang="en-US" sz="1700" dirty="0"/>
              <a:t>Extract key metrics like </a:t>
            </a:r>
            <a:r>
              <a:rPr lang="en-US" sz="1700" b="1" dirty="0"/>
              <a:t>production volumes, regions, and climatic needs</a:t>
            </a:r>
            <a:r>
              <a:rPr lang="en-US" sz="1700" dirty="0"/>
              <a:t>.</a:t>
            </a:r>
          </a:p>
          <a:p>
            <a:pPr>
              <a:buFont typeface="+mj-lt"/>
              <a:buAutoNum type="arabicPeriod"/>
            </a:pPr>
            <a:r>
              <a:rPr lang="en-US" sz="2000" b="1" dirty="0">
                <a:latin typeface="+mj-lt"/>
              </a:rPr>
              <a:t>Data Processing &amp; Analysis:</a:t>
            </a:r>
            <a:endParaRPr lang="en-US" sz="2000" dirty="0">
              <a:latin typeface="+mj-lt"/>
            </a:endParaRPr>
          </a:p>
          <a:p>
            <a:pPr marL="742950" lvl="1" indent="-285750">
              <a:buFont typeface="Arial" panose="020B0604020202020204" pitchFamily="34" charset="0"/>
              <a:buChar char="•"/>
            </a:pPr>
            <a:r>
              <a:rPr lang="en-US" sz="1700" dirty="0"/>
              <a:t>Use </a:t>
            </a:r>
            <a:r>
              <a:rPr lang="en-US" sz="1700" b="1" dirty="0"/>
              <a:t>Python</a:t>
            </a:r>
            <a:r>
              <a:rPr lang="en-US" sz="1700" dirty="0"/>
              <a:t> for </a:t>
            </a:r>
            <a:r>
              <a:rPr lang="en-US" sz="1700" b="1" dirty="0"/>
              <a:t>data cleaning and preprocessing</a:t>
            </a:r>
            <a:r>
              <a:rPr lang="en-US" sz="1700" dirty="0"/>
              <a:t>.</a:t>
            </a:r>
          </a:p>
          <a:p>
            <a:pPr marL="742950" lvl="1" indent="-285750">
              <a:buFont typeface="Arial" panose="020B0604020202020204" pitchFamily="34" charset="0"/>
              <a:buChar char="•"/>
            </a:pPr>
            <a:r>
              <a:rPr lang="en-US" sz="1700" dirty="0"/>
              <a:t>Analyze trends using </a:t>
            </a:r>
            <a:r>
              <a:rPr lang="en-US" sz="1700" b="1" dirty="0"/>
              <a:t>SQL</a:t>
            </a:r>
            <a:r>
              <a:rPr lang="en-US" sz="1700" dirty="0"/>
              <a:t> for filtering, grouping, and comparisons.</a:t>
            </a:r>
          </a:p>
          <a:p>
            <a:pPr>
              <a:buFont typeface="+mj-lt"/>
              <a:buAutoNum type="arabicPeriod"/>
            </a:pPr>
            <a:r>
              <a:rPr lang="en-US" sz="2000" b="1" dirty="0">
                <a:latin typeface="+mj-lt"/>
              </a:rPr>
              <a:t>Visualization &amp; Dashboard:</a:t>
            </a:r>
            <a:endParaRPr lang="en-US" sz="2000" dirty="0">
              <a:latin typeface="+mj-lt"/>
            </a:endParaRPr>
          </a:p>
          <a:p>
            <a:pPr marL="742950" lvl="1" indent="-285750">
              <a:buFont typeface="Arial" panose="020B0604020202020204" pitchFamily="34" charset="0"/>
              <a:buChar char="•"/>
            </a:pPr>
            <a:r>
              <a:rPr lang="en-US" sz="1700" dirty="0"/>
              <a:t>Build an </a:t>
            </a:r>
            <a:r>
              <a:rPr lang="en-US" sz="1700" b="1" dirty="0"/>
              <a:t>interactive Power BI dashboard</a:t>
            </a:r>
            <a:r>
              <a:rPr lang="en-US" sz="1700" dirty="0"/>
              <a:t> with charts, maps, and filters.</a:t>
            </a:r>
          </a:p>
          <a:p>
            <a:pPr marL="742950" lvl="1" indent="-285750">
              <a:buFont typeface="Arial" panose="020B0604020202020204" pitchFamily="34" charset="0"/>
              <a:buChar char="•"/>
            </a:pPr>
            <a:r>
              <a:rPr lang="en-US" sz="1700" dirty="0"/>
              <a:t>Provide </a:t>
            </a:r>
            <a:r>
              <a:rPr lang="en-US" sz="1700" b="1" dirty="0" err="1"/>
              <a:t>customisable</a:t>
            </a:r>
            <a:r>
              <a:rPr lang="en-US" sz="1700" b="1" dirty="0"/>
              <a:t> views</a:t>
            </a:r>
            <a:r>
              <a:rPr lang="en-US" sz="1700" dirty="0"/>
              <a:t> for crops, time periods, and country trends.</a:t>
            </a:r>
          </a:p>
          <a:p>
            <a:pPr>
              <a:buFont typeface="+mj-lt"/>
              <a:buAutoNum type="arabicPeriod"/>
            </a:pPr>
            <a:r>
              <a:rPr lang="en-US" sz="2000" b="1" dirty="0">
                <a:latin typeface="+mj-lt"/>
              </a:rPr>
              <a:t>Actionable Insights for Stakeholders:</a:t>
            </a:r>
            <a:endParaRPr lang="en-US" sz="2000" dirty="0">
              <a:latin typeface="+mj-lt"/>
            </a:endParaRPr>
          </a:p>
          <a:p>
            <a:pPr marL="742950" lvl="1" indent="-285750">
              <a:buFont typeface="Arial" panose="020B0604020202020204" pitchFamily="34" charset="0"/>
              <a:buChar char="•"/>
            </a:pPr>
            <a:r>
              <a:rPr lang="en-US" sz="1700" dirty="0"/>
              <a:t>Offer </a:t>
            </a:r>
            <a:r>
              <a:rPr lang="en-US" sz="1700" b="1" dirty="0"/>
              <a:t>data-driven recommendations</a:t>
            </a:r>
            <a:r>
              <a:rPr lang="en-US" sz="1700" dirty="0"/>
              <a:t> for </a:t>
            </a:r>
            <a:r>
              <a:rPr lang="en-US" sz="1700" b="1" dirty="0"/>
              <a:t>farmers, investors, and policymakers</a:t>
            </a:r>
            <a:r>
              <a:rPr lang="en-US" sz="1700" dirty="0"/>
              <a:t>.</a:t>
            </a:r>
          </a:p>
          <a:p>
            <a:pPr marL="742950" lvl="1" indent="-285750">
              <a:buFont typeface="Arial" panose="020B0604020202020204" pitchFamily="34" charset="0"/>
              <a:buChar char="•"/>
            </a:pPr>
            <a:r>
              <a:rPr lang="en-US" sz="1700" dirty="0"/>
              <a:t>Identify </a:t>
            </a:r>
            <a:r>
              <a:rPr lang="en-US" sz="1700" b="1" dirty="0"/>
              <a:t>high-potential crops and regions</a:t>
            </a:r>
            <a:r>
              <a:rPr lang="en-US" sz="1700" dirty="0"/>
              <a:t> for strategic investment.</a:t>
            </a:r>
          </a:p>
          <a:p>
            <a:pPr marL="457200" lvl="1"/>
            <a:endParaRPr lang="en-US" sz="1700" dirty="0"/>
          </a:p>
          <a:p>
            <a:r>
              <a:rPr lang="en-US" sz="1700" dirty="0"/>
              <a:t>This project will </a:t>
            </a:r>
            <a:r>
              <a:rPr lang="en-US" sz="1700" b="1" dirty="0"/>
              <a:t>leverage data analytics</a:t>
            </a:r>
            <a:r>
              <a:rPr lang="en-US" sz="1700" dirty="0"/>
              <a:t> to enhance </a:t>
            </a:r>
            <a:r>
              <a:rPr lang="en-US" sz="1700" b="1" dirty="0"/>
              <a:t>India’s agricultural competitiveness</a:t>
            </a:r>
            <a:r>
              <a:rPr lang="en-US" sz="1700" dirty="0"/>
              <a:t> through informed decision-making.</a:t>
            </a:r>
          </a:p>
          <a:p>
            <a:pPr marR="0" lvl="0" algn="just" rtl="0">
              <a:lnSpc>
                <a:spcPct val="150000"/>
              </a:lnSpc>
              <a:spcBef>
                <a:spcPts val="0"/>
              </a:spcBef>
              <a:spcAft>
                <a:spcPts val="0"/>
              </a:spcAft>
            </a:pPr>
            <a:endParaRPr lang="en-IN" sz="2000" dirty="0">
              <a:latin typeface="Inter"/>
              <a:ea typeface="Inter"/>
              <a:cs typeface="Inter"/>
              <a:sym typeface="Inter"/>
            </a:endParaRPr>
          </a:p>
        </p:txBody>
      </p:sp>
      <p:sp>
        <p:nvSpPr>
          <p:cNvPr id="2" name="Google Shape;10;p6">
            <a:extLst>
              <a:ext uri="{FF2B5EF4-FFF2-40B4-BE49-F238E27FC236}">
                <a16:creationId xmlns:a16="http://schemas.microsoft.com/office/drawing/2014/main" id="{3AA1BB6B-A5AD-2F29-AA94-A31545AF683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F225ABC8-A492-F163-6F51-5E0EE72BA8F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Tree>
    <p:extLst>
      <p:ext uri="{BB962C8B-B14F-4D97-AF65-F5344CB8AC3E}">
        <p14:creationId xmlns:p14="http://schemas.microsoft.com/office/powerpoint/2010/main" val="159842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ED0BB93-162B-7EA3-666A-ED8AB27468DB}"/>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9A6CC13-F097-8B52-C492-57F9F27A7BD8}"/>
              </a:ext>
            </a:extLst>
          </p:cNvPr>
          <p:cNvSpPr txBox="1"/>
          <p:nvPr/>
        </p:nvSpPr>
        <p:spPr>
          <a:xfrm>
            <a:off x="355609" y="258530"/>
            <a:ext cx="6651439"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Requirements</a:t>
            </a:r>
            <a:r>
              <a:rPr lang="en-US" sz="3000" b="1" dirty="0">
                <a:solidFill>
                  <a:srgbClr val="A58255"/>
                </a:solidFill>
                <a:latin typeface="Inter"/>
                <a:ea typeface="Inter"/>
                <a:cs typeface="Inter"/>
                <a:sym typeface="Inter"/>
              </a:rPr>
              <a:t> Gathering</a:t>
            </a:r>
            <a:endParaRPr sz="3000" dirty="0">
              <a:latin typeface="Inter"/>
              <a:ea typeface="Inter"/>
              <a:cs typeface="Inter"/>
              <a:sym typeface="Inter"/>
            </a:endParaRPr>
          </a:p>
        </p:txBody>
      </p:sp>
      <p:sp>
        <p:nvSpPr>
          <p:cNvPr id="46" name="Google Shape;46;p2">
            <a:extLst>
              <a:ext uri="{FF2B5EF4-FFF2-40B4-BE49-F238E27FC236}">
                <a16:creationId xmlns:a16="http://schemas.microsoft.com/office/drawing/2014/main" id="{34AB3747-EF0B-B736-42FD-F47A3B6DD7F6}"/>
              </a:ext>
            </a:extLst>
          </p:cNvPr>
          <p:cNvSpPr txBox="1"/>
          <p:nvPr/>
        </p:nvSpPr>
        <p:spPr>
          <a:xfrm>
            <a:off x="434411" y="812487"/>
            <a:ext cx="11480781" cy="4770496"/>
          </a:xfrm>
          <a:prstGeom prst="rect">
            <a:avLst/>
          </a:prstGeom>
          <a:noFill/>
          <a:ln>
            <a:noFill/>
          </a:ln>
        </p:spPr>
        <p:txBody>
          <a:bodyPr spcFirstLastPara="1" wrap="square" lIns="91425" tIns="45700" rIns="91425" bIns="45700" anchor="t" anchorCtr="0">
            <a:spAutoFit/>
          </a:bodyPr>
          <a:lstStyle/>
          <a:p>
            <a:endParaRPr lang="en-US" dirty="0"/>
          </a:p>
          <a:p>
            <a:r>
              <a:rPr lang="en-US" sz="2000" b="1" dirty="0"/>
              <a:t>Non-Functional Requirements</a:t>
            </a:r>
          </a:p>
          <a:p>
            <a:endParaRPr lang="en-US" sz="2000" b="1" dirty="0"/>
          </a:p>
          <a:p>
            <a:pPr>
              <a:buFont typeface="+mj-lt"/>
              <a:buAutoNum type="arabicPeriod"/>
            </a:pPr>
            <a:r>
              <a:rPr lang="en-US" sz="2000" b="1" dirty="0"/>
              <a:t>Performance:</a:t>
            </a:r>
            <a:endParaRPr lang="en-US" sz="2000" dirty="0"/>
          </a:p>
          <a:p>
            <a:pPr marL="742950" lvl="1" indent="-285750">
              <a:buFont typeface="Arial" panose="020B0604020202020204" pitchFamily="34" charset="0"/>
              <a:buChar char="•"/>
            </a:pPr>
            <a:r>
              <a:rPr lang="en-US" sz="1900" dirty="0"/>
              <a:t>Ensure </a:t>
            </a:r>
            <a:r>
              <a:rPr lang="en-US" sz="1900" b="1" dirty="0"/>
              <a:t>efficient data handling</a:t>
            </a:r>
            <a:r>
              <a:rPr lang="en-US" sz="1900" dirty="0"/>
              <a:t> for smooth processing and </a:t>
            </a:r>
            <a:r>
              <a:rPr lang="en-US" sz="1900" b="1" dirty="0"/>
              <a:t>quick visualization rendering</a:t>
            </a:r>
            <a:r>
              <a:rPr lang="en-US" sz="1900" dirty="0"/>
              <a:t>.</a:t>
            </a:r>
          </a:p>
          <a:p>
            <a:pPr marL="742950" lvl="1" indent="-285750">
              <a:buFont typeface="Arial" panose="020B0604020202020204" pitchFamily="34" charset="0"/>
              <a:buChar char="•"/>
            </a:pPr>
            <a:r>
              <a:rPr lang="en-US" sz="1900" dirty="0"/>
              <a:t>Optimize queries and </a:t>
            </a:r>
            <a:r>
              <a:rPr lang="en-US" sz="1900" b="1" dirty="0" err="1"/>
              <a:t>minimise</a:t>
            </a:r>
            <a:r>
              <a:rPr lang="en-US" sz="1900" b="1" dirty="0"/>
              <a:t> load times</a:t>
            </a:r>
            <a:r>
              <a:rPr lang="en-US" sz="1900" dirty="0"/>
              <a:t> for a seamless user experience.</a:t>
            </a:r>
          </a:p>
          <a:p>
            <a:pPr>
              <a:buFont typeface="+mj-lt"/>
              <a:buAutoNum type="arabicPeriod"/>
            </a:pPr>
            <a:r>
              <a:rPr lang="en-US" sz="2000" b="1" dirty="0"/>
              <a:t>Scalability:</a:t>
            </a:r>
            <a:endParaRPr lang="en-US" sz="2000" dirty="0"/>
          </a:p>
          <a:p>
            <a:pPr marL="742950" lvl="1" indent="-285750">
              <a:buFont typeface="Arial" panose="020B0604020202020204" pitchFamily="34" charset="0"/>
              <a:buChar char="•"/>
            </a:pPr>
            <a:r>
              <a:rPr lang="en-US" sz="1900" dirty="0"/>
              <a:t>The system should </a:t>
            </a:r>
            <a:r>
              <a:rPr lang="en-US" sz="1900" b="1" dirty="0"/>
              <a:t>support new datasets and additional crops</a:t>
            </a:r>
            <a:r>
              <a:rPr lang="en-US" sz="1900" dirty="0"/>
              <a:t> without performance degradation.</a:t>
            </a:r>
          </a:p>
          <a:p>
            <a:pPr marL="742950" lvl="1" indent="-285750">
              <a:buFont typeface="Arial" panose="020B0604020202020204" pitchFamily="34" charset="0"/>
              <a:buChar char="•"/>
            </a:pPr>
            <a:r>
              <a:rPr lang="en-US" sz="1900" dirty="0"/>
              <a:t>Allow </a:t>
            </a:r>
            <a:r>
              <a:rPr lang="en-US" sz="1900" b="1" dirty="0"/>
              <a:t>future expansion</a:t>
            </a:r>
            <a:r>
              <a:rPr lang="en-US" sz="1900" dirty="0"/>
              <a:t> to incorporate more agricultural trends and insights.</a:t>
            </a:r>
          </a:p>
          <a:p>
            <a:pPr>
              <a:buFont typeface="+mj-lt"/>
              <a:buAutoNum type="arabicPeriod"/>
            </a:pPr>
            <a:r>
              <a:rPr lang="en-US" sz="2000" b="1" dirty="0"/>
              <a:t>Usability:</a:t>
            </a:r>
            <a:endParaRPr lang="en-US" sz="2000" dirty="0"/>
          </a:p>
          <a:p>
            <a:pPr marL="742950" lvl="1" indent="-285750">
              <a:buFont typeface="Arial" panose="020B0604020202020204" pitchFamily="34" charset="0"/>
              <a:buChar char="•"/>
            </a:pPr>
            <a:r>
              <a:rPr lang="en-US" sz="1900" dirty="0"/>
              <a:t>Design a </a:t>
            </a:r>
            <a:r>
              <a:rPr lang="en-US" sz="1900" b="1" dirty="0"/>
              <a:t>user-friendly, intuitive dashboard</a:t>
            </a:r>
            <a:r>
              <a:rPr lang="en-US" sz="1900" dirty="0"/>
              <a:t> with </a:t>
            </a:r>
            <a:r>
              <a:rPr lang="en-US" sz="1900" b="1" dirty="0"/>
              <a:t>easy navigation and </a:t>
            </a:r>
            <a:r>
              <a:rPr lang="en-US" sz="1900" b="1" dirty="0" err="1"/>
              <a:t>customisable</a:t>
            </a:r>
            <a:r>
              <a:rPr lang="en-US" sz="1900" b="1" dirty="0"/>
              <a:t> filters</a:t>
            </a:r>
            <a:r>
              <a:rPr lang="en-US" sz="1900" dirty="0"/>
              <a:t>.</a:t>
            </a:r>
          </a:p>
          <a:p>
            <a:pPr marL="742950" lvl="1" indent="-285750">
              <a:buFont typeface="Arial" panose="020B0604020202020204" pitchFamily="34" charset="0"/>
              <a:buChar char="•"/>
            </a:pPr>
            <a:r>
              <a:rPr lang="en-US" sz="1900" dirty="0"/>
              <a:t>Ensure accessibility for </a:t>
            </a:r>
            <a:r>
              <a:rPr lang="en-US" sz="1900" b="1" dirty="0"/>
              <a:t>policymakers, investors, and farmers</a:t>
            </a:r>
            <a:r>
              <a:rPr lang="en-US" sz="1900" dirty="0"/>
              <a:t> with minimal technical expertise.</a:t>
            </a:r>
          </a:p>
          <a:p>
            <a:pPr marL="457200" lvl="1"/>
            <a:endParaRPr lang="en-US" sz="1900" dirty="0"/>
          </a:p>
          <a:p>
            <a:r>
              <a:rPr lang="en-US" sz="1900" dirty="0"/>
              <a:t>This project aims to provide a </a:t>
            </a:r>
            <a:r>
              <a:rPr lang="en-US" sz="1900" b="1" dirty="0"/>
              <a:t>high-performing, scalable, and user-centric</a:t>
            </a:r>
            <a:r>
              <a:rPr lang="en-US" sz="1900" dirty="0"/>
              <a:t> </a:t>
            </a:r>
            <a:r>
              <a:rPr lang="en-US" sz="1900" dirty="0" err="1"/>
              <a:t>visualisation</a:t>
            </a:r>
            <a:r>
              <a:rPr lang="en-US" sz="1900" dirty="0"/>
              <a:t> system for better agricultural insights.</a:t>
            </a:r>
          </a:p>
        </p:txBody>
      </p:sp>
      <p:sp>
        <p:nvSpPr>
          <p:cNvPr id="2" name="Google Shape;10;p6">
            <a:extLst>
              <a:ext uri="{FF2B5EF4-FFF2-40B4-BE49-F238E27FC236}">
                <a16:creationId xmlns:a16="http://schemas.microsoft.com/office/drawing/2014/main" id="{3AA1BB6B-A5AD-2F29-AA94-A31545AF683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F225ABC8-A492-F163-6F51-5E0EE72BA8F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Tree>
    <p:extLst>
      <p:ext uri="{BB962C8B-B14F-4D97-AF65-F5344CB8AC3E}">
        <p14:creationId xmlns:p14="http://schemas.microsoft.com/office/powerpoint/2010/main" val="1416877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ED0BB93-162B-7EA3-666A-ED8AB27468DB}"/>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9A6CC13-F097-8B52-C492-57F9F27A7BD8}"/>
              </a:ext>
            </a:extLst>
          </p:cNvPr>
          <p:cNvSpPr txBox="1"/>
          <p:nvPr/>
        </p:nvSpPr>
        <p:spPr>
          <a:xfrm>
            <a:off x="942552" y="177862"/>
            <a:ext cx="10306895"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000" b="1" dirty="0">
                <a:solidFill>
                  <a:srgbClr val="007367"/>
                </a:solidFill>
                <a:latin typeface="Inter"/>
                <a:ea typeface="Inter"/>
                <a:cs typeface="Inter"/>
                <a:sym typeface="Inter"/>
              </a:rPr>
              <a:t>System </a:t>
            </a:r>
            <a:r>
              <a:rPr lang="en-US" sz="3000" b="1" dirty="0">
                <a:solidFill>
                  <a:srgbClr val="A58255"/>
                </a:solidFill>
                <a:latin typeface="Inter"/>
                <a:ea typeface="Inter"/>
                <a:cs typeface="Inter"/>
                <a:sym typeface="Inter"/>
              </a:rPr>
              <a:t>Design: Implemented Using UML Diagrams.</a:t>
            </a:r>
            <a:endParaRPr sz="3000" dirty="0">
              <a:latin typeface="Inter"/>
              <a:ea typeface="Inter"/>
              <a:cs typeface="Inter"/>
              <a:sym typeface="Inter"/>
            </a:endParaRPr>
          </a:p>
        </p:txBody>
      </p:sp>
      <p:sp>
        <p:nvSpPr>
          <p:cNvPr id="46" name="Google Shape;46;p2">
            <a:extLst>
              <a:ext uri="{FF2B5EF4-FFF2-40B4-BE49-F238E27FC236}">
                <a16:creationId xmlns:a16="http://schemas.microsoft.com/office/drawing/2014/main" id="{34AB3747-EF0B-B736-42FD-F47A3B6DD7F6}"/>
              </a:ext>
            </a:extLst>
          </p:cNvPr>
          <p:cNvSpPr txBox="1"/>
          <p:nvPr/>
        </p:nvSpPr>
        <p:spPr>
          <a:xfrm>
            <a:off x="355608" y="731819"/>
            <a:ext cx="11480781" cy="89562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r>
              <a:rPr lang="en-IN" sz="1800" b="1" dirty="0">
                <a:latin typeface="+mj-lt"/>
                <a:ea typeface="Inter"/>
                <a:cs typeface="Inter"/>
                <a:sym typeface="Inter"/>
              </a:rPr>
              <a:t>UML(Unified Model Language): </a:t>
            </a:r>
            <a:r>
              <a:rPr lang="en-US" b="1" i="1" dirty="0">
                <a:sym typeface="Inter"/>
              </a:rPr>
              <a:t>This is a </a:t>
            </a:r>
            <a:r>
              <a:rPr lang="en-US" b="1" i="1" dirty="0" err="1">
                <a:sym typeface="Inter"/>
              </a:rPr>
              <a:t>standardised</a:t>
            </a:r>
            <a:r>
              <a:rPr lang="en-US" b="1" i="1" dirty="0">
                <a:sym typeface="Inter"/>
              </a:rPr>
              <a:t> visual language for designing and documenting software systems through diagrams that represent structure and </a:t>
            </a:r>
            <a:r>
              <a:rPr lang="en-US" b="1" i="1" dirty="0" err="1">
                <a:sym typeface="Inter"/>
              </a:rPr>
              <a:t>behaviour</a:t>
            </a:r>
            <a:r>
              <a:rPr lang="en-US" b="1" i="1" dirty="0">
                <a:sym typeface="Inter"/>
              </a:rPr>
              <a:t>, serving as a blueprint for development.</a:t>
            </a:r>
            <a:endParaRPr lang="en-US" sz="1800" b="1" dirty="0">
              <a:sym typeface="Inter"/>
            </a:endParaRPr>
          </a:p>
          <a:p>
            <a:pPr marL="457200" marR="0" lvl="0" indent="-457200" algn="just" rtl="0">
              <a:lnSpc>
                <a:spcPct val="150000"/>
              </a:lnSpc>
              <a:spcBef>
                <a:spcPts val="0"/>
              </a:spcBef>
              <a:spcAft>
                <a:spcPts val="0"/>
              </a:spcAft>
              <a:buFont typeface="+mj-lt"/>
              <a:buAutoNum type="arabicPeriod"/>
            </a:pPr>
            <a:r>
              <a:rPr lang="en-US" sz="2200" b="1" dirty="0">
                <a:sym typeface="Inter"/>
              </a:rPr>
              <a:t>Class Diagram: </a:t>
            </a:r>
            <a:r>
              <a:rPr lang="en-US" sz="1900" i="1" dirty="0">
                <a:latin typeface="+mn-lt"/>
                <a:sym typeface="Inter"/>
              </a:rPr>
              <a:t>This diagram represents the structure of the system, including classes, attributes, and relationships.</a:t>
            </a:r>
          </a:p>
          <a:p>
            <a:pPr marL="457200" marR="0" lvl="0" indent="-457200" algn="just" rtl="0">
              <a:lnSpc>
                <a:spcPct val="150000"/>
              </a:lnSpc>
              <a:spcBef>
                <a:spcPts val="0"/>
              </a:spcBef>
              <a:spcAft>
                <a:spcPts val="0"/>
              </a:spcAft>
              <a:buFont typeface="+mj-lt"/>
              <a:buAutoNum type="arabicPeriod"/>
            </a:pPr>
            <a:r>
              <a:rPr lang="en-US" sz="2200" b="1" dirty="0" err="1">
                <a:sym typeface="Inter"/>
              </a:rPr>
              <a:t>Usecase</a:t>
            </a:r>
            <a:r>
              <a:rPr lang="en-US" sz="2200" b="1" dirty="0">
                <a:sym typeface="Inter"/>
              </a:rPr>
              <a:t> Diagram: </a:t>
            </a:r>
            <a:r>
              <a:rPr lang="en-US" sz="1900" i="1" dirty="0">
                <a:latin typeface="+mn-lt"/>
                <a:sym typeface="Inter"/>
              </a:rPr>
              <a:t>This diagram shows the interactions between users (actors) and the system.</a:t>
            </a:r>
          </a:p>
          <a:p>
            <a:pPr marL="457200" marR="0" lvl="0" indent="-457200" algn="just" rtl="0">
              <a:lnSpc>
                <a:spcPct val="150000"/>
              </a:lnSpc>
              <a:spcBef>
                <a:spcPts val="0"/>
              </a:spcBef>
              <a:spcAft>
                <a:spcPts val="0"/>
              </a:spcAft>
              <a:buFont typeface="+mj-lt"/>
              <a:buAutoNum type="arabicPeriod"/>
            </a:pPr>
            <a:r>
              <a:rPr lang="en-US" sz="2200" b="1" dirty="0">
                <a:sym typeface="Inter"/>
              </a:rPr>
              <a:t>Sequence Diagram: </a:t>
            </a:r>
            <a:r>
              <a:rPr lang="en-US" sz="1900" i="1" dirty="0">
                <a:latin typeface="+mn-lt"/>
                <a:sym typeface="Inter"/>
              </a:rPr>
              <a:t>This diagram shows the flow of interactions between objects over time.</a:t>
            </a:r>
          </a:p>
          <a:p>
            <a:pPr marL="457200" marR="0" lvl="0" indent="-457200" algn="just" rtl="0">
              <a:lnSpc>
                <a:spcPct val="150000"/>
              </a:lnSpc>
              <a:spcBef>
                <a:spcPts val="0"/>
              </a:spcBef>
              <a:spcAft>
                <a:spcPts val="0"/>
              </a:spcAft>
              <a:buFont typeface="+mj-lt"/>
              <a:buAutoNum type="arabicPeriod"/>
            </a:pPr>
            <a:r>
              <a:rPr lang="en-US" sz="2200" b="1" dirty="0">
                <a:sym typeface="Inter"/>
              </a:rPr>
              <a:t>Activity Diagram: </a:t>
            </a:r>
            <a:r>
              <a:rPr lang="en-US" sz="1900" i="1" dirty="0">
                <a:latin typeface="+mn-lt"/>
                <a:sym typeface="Inter"/>
              </a:rPr>
              <a:t>This diagram shows the workflow of the project, including decision points and parallel activities.</a:t>
            </a:r>
          </a:p>
          <a:p>
            <a:pPr marL="457200" marR="0" lvl="0" indent="-457200" algn="just" rtl="0">
              <a:lnSpc>
                <a:spcPct val="150000"/>
              </a:lnSpc>
              <a:spcBef>
                <a:spcPts val="0"/>
              </a:spcBef>
              <a:spcAft>
                <a:spcPts val="0"/>
              </a:spcAft>
              <a:buFont typeface="+mj-lt"/>
              <a:buAutoNum type="arabicPeriod"/>
            </a:pPr>
            <a:r>
              <a:rPr lang="en-US" sz="2200" b="1" dirty="0">
                <a:sym typeface="Inter"/>
              </a:rPr>
              <a:t>Component Diagram: </a:t>
            </a:r>
            <a:r>
              <a:rPr lang="en-US" sz="1900" i="1" dirty="0">
                <a:latin typeface="+mn-lt"/>
                <a:sym typeface="Inter"/>
              </a:rPr>
              <a:t>This diagram shows the physical or logical components of the system.</a:t>
            </a:r>
          </a:p>
          <a:p>
            <a:br>
              <a:rPr lang="en-US" sz="2400" b="0" i="0" dirty="0">
                <a:solidFill>
                  <a:srgbClr val="FFFFFF"/>
                </a:solidFill>
                <a:effectLst/>
                <a:latin typeface="Inter" panose="020B0604020202020204" charset="0"/>
              </a:rPr>
            </a:br>
            <a:endParaRPr lang="en-US" sz="1800" b="1" dirty="0">
              <a:latin typeface="+mj-lt"/>
            </a:endParaRPr>
          </a:p>
          <a:p>
            <a:pPr marR="0" lvl="0" algn="just" rtl="0">
              <a:lnSpc>
                <a:spcPct val="150000"/>
              </a:lnSpc>
              <a:spcBef>
                <a:spcPts val="0"/>
              </a:spcBef>
              <a:spcAft>
                <a:spcPts val="0"/>
              </a:spcAft>
            </a:pPr>
            <a:endParaRPr lang="en-US" sz="2000" b="1" i="1" dirty="0">
              <a:sym typeface="Inter"/>
            </a:endParaRPr>
          </a:p>
          <a:p>
            <a:pPr marR="0" lvl="0" algn="just" rtl="0">
              <a:lnSpc>
                <a:spcPct val="150000"/>
              </a:lnSpc>
              <a:spcBef>
                <a:spcPts val="0"/>
              </a:spcBef>
              <a:spcAft>
                <a:spcPts val="0"/>
              </a:spcAft>
            </a:pPr>
            <a:endParaRPr lang="en-US" sz="2000" b="1" i="1" dirty="0">
              <a:sym typeface="Inter"/>
            </a:endParaRPr>
          </a:p>
          <a:p>
            <a:pPr marR="0" lvl="0" algn="just" rtl="0">
              <a:lnSpc>
                <a:spcPct val="150000"/>
              </a:lnSpc>
              <a:spcBef>
                <a:spcPts val="0"/>
              </a:spcBef>
              <a:spcAft>
                <a:spcPts val="0"/>
              </a:spcAft>
            </a:pPr>
            <a:endParaRPr lang="en-US" sz="2000" b="1" i="1" dirty="0">
              <a:sym typeface="Inter"/>
            </a:endParaRPr>
          </a:p>
          <a:p>
            <a:pPr marR="0" lvl="0" algn="just" rtl="0">
              <a:lnSpc>
                <a:spcPct val="150000"/>
              </a:lnSpc>
              <a:spcBef>
                <a:spcPts val="0"/>
              </a:spcBef>
              <a:spcAft>
                <a:spcPts val="0"/>
              </a:spcAft>
            </a:pPr>
            <a:endParaRPr lang="en-US" sz="2000" i="1" dirty="0">
              <a:sym typeface="Inter"/>
            </a:endParaRPr>
          </a:p>
          <a:p>
            <a:br>
              <a:rPr lang="en-US" sz="2400" b="0" i="0" dirty="0">
                <a:solidFill>
                  <a:srgbClr val="FFFFFF"/>
                </a:solidFill>
                <a:effectLst/>
                <a:latin typeface="Inter" panose="020B0604020202020204" charset="0"/>
              </a:rPr>
            </a:br>
            <a:endParaRPr lang="en-US" sz="1800" b="1" dirty="0">
              <a:sym typeface="Inter"/>
            </a:endParaRPr>
          </a:p>
          <a:p>
            <a:pPr marR="0" lvl="0" algn="just" rtl="0">
              <a:lnSpc>
                <a:spcPct val="150000"/>
              </a:lnSpc>
              <a:spcBef>
                <a:spcPts val="0"/>
              </a:spcBef>
              <a:spcAft>
                <a:spcPts val="0"/>
              </a:spcAft>
            </a:pPr>
            <a:endParaRPr lang="en-US" b="1" dirty="0">
              <a:sym typeface="Inter"/>
            </a:endParaRPr>
          </a:p>
          <a:p>
            <a:pPr marR="0" lvl="0" algn="just" rtl="0">
              <a:lnSpc>
                <a:spcPct val="150000"/>
              </a:lnSpc>
              <a:spcBef>
                <a:spcPts val="0"/>
              </a:spcBef>
              <a:spcAft>
                <a:spcPts val="0"/>
              </a:spcAft>
            </a:pPr>
            <a:endParaRPr lang="en-IN" b="1" dirty="0">
              <a:sym typeface="Inter"/>
            </a:endParaRPr>
          </a:p>
          <a:p>
            <a:pPr marR="0" lvl="0" algn="just" rtl="0">
              <a:lnSpc>
                <a:spcPct val="150000"/>
              </a:lnSpc>
              <a:spcBef>
                <a:spcPts val="0"/>
              </a:spcBef>
              <a:spcAft>
                <a:spcPts val="0"/>
              </a:spcAft>
            </a:pPr>
            <a:r>
              <a:rPr lang="en-IN" sz="2000" dirty="0">
                <a:latin typeface="Inter"/>
                <a:ea typeface="Inter"/>
                <a:cs typeface="Inter"/>
                <a:sym typeface="Inter"/>
              </a:rPr>
              <a:t> </a:t>
            </a:r>
            <a:endParaRPr lang="en-US" sz="2000" dirty="0">
              <a:latin typeface="Inter"/>
              <a:ea typeface="Inter"/>
              <a:cs typeface="Inter"/>
              <a:sym typeface="Inter"/>
            </a:endParaRPr>
          </a:p>
          <a:p>
            <a:pPr marR="0" lvl="0" algn="just" rtl="0">
              <a:lnSpc>
                <a:spcPct val="150000"/>
              </a:lnSpc>
              <a:spcBef>
                <a:spcPts val="0"/>
              </a:spcBef>
              <a:spcAft>
                <a:spcPts val="0"/>
              </a:spcAft>
            </a:pPr>
            <a:endParaRPr lang="en-IN" sz="2000" dirty="0">
              <a:latin typeface="Inter"/>
              <a:ea typeface="Inter"/>
              <a:cs typeface="Inter"/>
              <a:sym typeface="Inter"/>
            </a:endParaRPr>
          </a:p>
        </p:txBody>
      </p:sp>
      <p:sp>
        <p:nvSpPr>
          <p:cNvPr id="2" name="Google Shape;10;p6">
            <a:extLst>
              <a:ext uri="{FF2B5EF4-FFF2-40B4-BE49-F238E27FC236}">
                <a16:creationId xmlns:a16="http://schemas.microsoft.com/office/drawing/2014/main" id="{3AA1BB6B-A5AD-2F29-AA94-A31545AF683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F225ABC8-A492-F163-6F51-5E0EE72BA8F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Tree>
    <p:extLst>
      <p:ext uri="{BB962C8B-B14F-4D97-AF65-F5344CB8AC3E}">
        <p14:creationId xmlns:p14="http://schemas.microsoft.com/office/powerpoint/2010/main" val="1558245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ED0BB93-162B-7EA3-666A-ED8AB27468DB}"/>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9A6CC13-F097-8B52-C492-57F9F27A7BD8}"/>
              </a:ext>
            </a:extLst>
          </p:cNvPr>
          <p:cNvSpPr txBox="1"/>
          <p:nvPr/>
        </p:nvSpPr>
        <p:spPr>
          <a:xfrm>
            <a:off x="434411" y="258530"/>
            <a:ext cx="8003911"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System </a:t>
            </a:r>
            <a:r>
              <a:rPr lang="en-US" sz="3000" b="1" dirty="0">
                <a:solidFill>
                  <a:srgbClr val="A58255"/>
                </a:solidFill>
                <a:latin typeface="Inter"/>
                <a:ea typeface="Inter"/>
                <a:cs typeface="Inter"/>
                <a:sym typeface="Inter"/>
              </a:rPr>
              <a:t>Design: Finalized UML Diagrams</a:t>
            </a:r>
            <a:endParaRPr sz="3000" dirty="0">
              <a:latin typeface="Inter"/>
              <a:ea typeface="Inter"/>
              <a:cs typeface="Inter"/>
              <a:sym typeface="Inter"/>
            </a:endParaRPr>
          </a:p>
        </p:txBody>
      </p:sp>
      <p:sp>
        <p:nvSpPr>
          <p:cNvPr id="46" name="Google Shape;46;p2">
            <a:extLst>
              <a:ext uri="{FF2B5EF4-FFF2-40B4-BE49-F238E27FC236}">
                <a16:creationId xmlns:a16="http://schemas.microsoft.com/office/drawing/2014/main" id="{34AB3747-EF0B-B736-42FD-F47A3B6DD7F6}"/>
              </a:ext>
            </a:extLst>
          </p:cNvPr>
          <p:cNvSpPr txBox="1"/>
          <p:nvPr/>
        </p:nvSpPr>
        <p:spPr>
          <a:xfrm>
            <a:off x="434411" y="812487"/>
            <a:ext cx="11480781" cy="1569620"/>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r>
              <a:rPr lang="en-IN" sz="2400" i="1" dirty="0" err="1">
                <a:latin typeface="+mj-lt"/>
                <a:ea typeface="Inter"/>
                <a:cs typeface="Inter"/>
                <a:sym typeface="Inter"/>
              </a:rPr>
              <a:t>Usecase</a:t>
            </a:r>
            <a:r>
              <a:rPr lang="en-IN" sz="2400" i="1" dirty="0">
                <a:latin typeface="+mj-lt"/>
                <a:ea typeface="Inter"/>
                <a:cs typeface="Inter"/>
                <a:sym typeface="Inter"/>
              </a:rPr>
              <a:t> Diagram:</a:t>
            </a:r>
          </a:p>
          <a:p>
            <a:pPr marR="0" lvl="0" algn="just" rtl="0">
              <a:lnSpc>
                <a:spcPct val="150000"/>
              </a:lnSpc>
              <a:spcBef>
                <a:spcPts val="0"/>
              </a:spcBef>
              <a:spcAft>
                <a:spcPts val="0"/>
              </a:spcAft>
            </a:pPr>
            <a:r>
              <a:rPr lang="en-IN" sz="2000" dirty="0">
                <a:latin typeface="Inter"/>
                <a:ea typeface="Inter"/>
                <a:cs typeface="Inter"/>
                <a:sym typeface="Inter"/>
              </a:rPr>
              <a:t> </a:t>
            </a:r>
            <a:endParaRPr lang="en-US" sz="2000" dirty="0">
              <a:latin typeface="Inter"/>
              <a:ea typeface="Inter"/>
              <a:cs typeface="Inter"/>
              <a:sym typeface="Inter"/>
            </a:endParaRPr>
          </a:p>
          <a:p>
            <a:pPr marR="0" lvl="0" algn="just" rtl="0">
              <a:lnSpc>
                <a:spcPct val="150000"/>
              </a:lnSpc>
              <a:spcBef>
                <a:spcPts val="0"/>
              </a:spcBef>
              <a:spcAft>
                <a:spcPts val="0"/>
              </a:spcAft>
            </a:pPr>
            <a:endParaRPr lang="en-IN" sz="2000" dirty="0">
              <a:latin typeface="Inter"/>
              <a:ea typeface="Inter"/>
              <a:cs typeface="Inter"/>
              <a:sym typeface="Inter"/>
            </a:endParaRPr>
          </a:p>
        </p:txBody>
      </p:sp>
      <p:sp>
        <p:nvSpPr>
          <p:cNvPr id="2" name="Google Shape;10;p6">
            <a:extLst>
              <a:ext uri="{FF2B5EF4-FFF2-40B4-BE49-F238E27FC236}">
                <a16:creationId xmlns:a16="http://schemas.microsoft.com/office/drawing/2014/main" id="{3AA1BB6B-A5AD-2F29-AA94-A31545AF683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F225ABC8-A492-F163-6F51-5E0EE72BA8F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4" name="Picture 3">
            <a:extLst>
              <a:ext uri="{FF2B5EF4-FFF2-40B4-BE49-F238E27FC236}">
                <a16:creationId xmlns:a16="http://schemas.microsoft.com/office/drawing/2014/main" id="{05484DC2-2B8B-1BA2-D603-E2B462346822}"/>
              </a:ext>
            </a:extLst>
          </p:cNvPr>
          <p:cNvPicPr>
            <a:picLocks noChangeAspect="1"/>
          </p:cNvPicPr>
          <p:nvPr/>
        </p:nvPicPr>
        <p:blipFill>
          <a:blip r:embed="rId4"/>
          <a:stretch>
            <a:fillRect/>
          </a:stretch>
        </p:blipFill>
        <p:spPr>
          <a:xfrm>
            <a:off x="2384893" y="1414194"/>
            <a:ext cx="6584584" cy="4815944"/>
          </a:xfrm>
          <a:prstGeom prst="rect">
            <a:avLst/>
          </a:prstGeom>
        </p:spPr>
      </p:pic>
    </p:spTree>
    <p:extLst>
      <p:ext uri="{BB962C8B-B14F-4D97-AF65-F5344CB8AC3E}">
        <p14:creationId xmlns:p14="http://schemas.microsoft.com/office/powerpoint/2010/main" val="2406436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2B3AC0D2-EB4A-7D36-82D2-2ADBF8634455}"/>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A18FFB83-0754-98B7-A7BC-B695507F7702}"/>
              </a:ext>
            </a:extLst>
          </p:cNvPr>
          <p:cNvSpPr txBox="1"/>
          <p:nvPr/>
        </p:nvSpPr>
        <p:spPr>
          <a:xfrm>
            <a:off x="434411" y="258530"/>
            <a:ext cx="8003911"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System </a:t>
            </a:r>
            <a:r>
              <a:rPr lang="en-US" sz="3000" b="1" dirty="0">
                <a:solidFill>
                  <a:srgbClr val="A58255"/>
                </a:solidFill>
                <a:latin typeface="Inter"/>
                <a:ea typeface="Inter"/>
                <a:cs typeface="Inter"/>
                <a:sym typeface="Inter"/>
              </a:rPr>
              <a:t>Design: Finalized UML Diagrams</a:t>
            </a:r>
            <a:endParaRPr sz="3000" dirty="0">
              <a:latin typeface="Inter"/>
              <a:ea typeface="Inter"/>
              <a:cs typeface="Inter"/>
              <a:sym typeface="Inter"/>
            </a:endParaRPr>
          </a:p>
        </p:txBody>
      </p:sp>
      <p:sp>
        <p:nvSpPr>
          <p:cNvPr id="46" name="Google Shape;46;p2">
            <a:extLst>
              <a:ext uri="{FF2B5EF4-FFF2-40B4-BE49-F238E27FC236}">
                <a16:creationId xmlns:a16="http://schemas.microsoft.com/office/drawing/2014/main" id="{EBC826B6-DB75-280D-C5B3-0B1AEC9F6633}"/>
              </a:ext>
            </a:extLst>
          </p:cNvPr>
          <p:cNvSpPr txBox="1"/>
          <p:nvPr/>
        </p:nvSpPr>
        <p:spPr>
          <a:xfrm>
            <a:off x="434411" y="812487"/>
            <a:ext cx="11480781" cy="1569620"/>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r>
              <a:rPr lang="en-IN" sz="2400" i="1" dirty="0">
                <a:latin typeface="+mj-lt"/>
                <a:ea typeface="Inter"/>
                <a:cs typeface="Inter"/>
                <a:sym typeface="Inter"/>
              </a:rPr>
              <a:t>Class Diagram:</a:t>
            </a:r>
          </a:p>
          <a:p>
            <a:pPr marR="0" lvl="0" algn="just" rtl="0">
              <a:lnSpc>
                <a:spcPct val="150000"/>
              </a:lnSpc>
              <a:spcBef>
                <a:spcPts val="0"/>
              </a:spcBef>
              <a:spcAft>
                <a:spcPts val="0"/>
              </a:spcAft>
            </a:pPr>
            <a:r>
              <a:rPr lang="en-IN" sz="2000" dirty="0">
                <a:latin typeface="Inter"/>
                <a:ea typeface="Inter"/>
                <a:cs typeface="Inter"/>
                <a:sym typeface="Inter"/>
              </a:rPr>
              <a:t> </a:t>
            </a:r>
            <a:endParaRPr lang="en-US" sz="2000" dirty="0">
              <a:latin typeface="Inter"/>
              <a:ea typeface="Inter"/>
              <a:cs typeface="Inter"/>
              <a:sym typeface="Inter"/>
            </a:endParaRPr>
          </a:p>
          <a:p>
            <a:pPr marR="0" lvl="0" algn="just" rtl="0">
              <a:lnSpc>
                <a:spcPct val="150000"/>
              </a:lnSpc>
              <a:spcBef>
                <a:spcPts val="0"/>
              </a:spcBef>
              <a:spcAft>
                <a:spcPts val="0"/>
              </a:spcAft>
            </a:pPr>
            <a:endParaRPr lang="en-IN" sz="2000" dirty="0">
              <a:latin typeface="Inter"/>
              <a:ea typeface="Inter"/>
              <a:cs typeface="Inter"/>
              <a:sym typeface="Inter"/>
            </a:endParaRPr>
          </a:p>
        </p:txBody>
      </p:sp>
      <p:sp>
        <p:nvSpPr>
          <p:cNvPr id="2" name="Google Shape;10;p6">
            <a:extLst>
              <a:ext uri="{FF2B5EF4-FFF2-40B4-BE49-F238E27FC236}">
                <a16:creationId xmlns:a16="http://schemas.microsoft.com/office/drawing/2014/main" id="{1664BE6A-785F-42BF-53C6-2CEA814C2918}"/>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6580CA01-CD09-BA3D-2B61-FD20DDCC3A03}"/>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4" name="Picture 3">
            <a:extLst>
              <a:ext uri="{FF2B5EF4-FFF2-40B4-BE49-F238E27FC236}">
                <a16:creationId xmlns:a16="http://schemas.microsoft.com/office/drawing/2014/main" id="{05CF14F8-C15D-BF4E-943B-1E68BF9DA199}"/>
              </a:ext>
            </a:extLst>
          </p:cNvPr>
          <p:cNvPicPr>
            <a:picLocks noChangeAspect="1"/>
          </p:cNvPicPr>
          <p:nvPr/>
        </p:nvPicPr>
        <p:blipFill>
          <a:blip r:embed="rId4"/>
          <a:stretch>
            <a:fillRect/>
          </a:stretch>
        </p:blipFill>
        <p:spPr>
          <a:xfrm>
            <a:off x="1714554" y="1530343"/>
            <a:ext cx="7834458" cy="4249795"/>
          </a:xfrm>
          <a:prstGeom prst="rect">
            <a:avLst/>
          </a:prstGeom>
        </p:spPr>
      </p:pic>
    </p:spTree>
    <p:extLst>
      <p:ext uri="{BB962C8B-B14F-4D97-AF65-F5344CB8AC3E}">
        <p14:creationId xmlns:p14="http://schemas.microsoft.com/office/powerpoint/2010/main" val="3794315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41DEC700-01D5-C5CF-4000-9037EFF0771D}"/>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A001C2F-E58F-A5DF-2131-400A8208C88A}"/>
              </a:ext>
            </a:extLst>
          </p:cNvPr>
          <p:cNvSpPr txBox="1"/>
          <p:nvPr/>
        </p:nvSpPr>
        <p:spPr>
          <a:xfrm>
            <a:off x="434411" y="258530"/>
            <a:ext cx="8003911"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System </a:t>
            </a:r>
            <a:r>
              <a:rPr lang="en-US" sz="3000" b="1" dirty="0">
                <a:solidFill>
                  <a:srgbClr val="A58255"/>
                </a:solidFill>
                <a:latin typeface="Inter"/>
                <a:ea typeface="Inter"/>
                <a:cs typeface="Inter"/>
                <a:sym typeface="Inter"/>
              </a:rPr>
              <a:t>Design: Finalized UML Diagrams</a:t>
            </a:r>
            <a:endParaRPr sz="3000" dirty="0">
              <a:latin typeface="Inter"/>
              <a:ea typeface="Inter"/>
              <a:cs typeface="Inter"/>
              <a:sym typeface="Inter"/>
            </a:endParaRPr>
          </a:p>
        </p:txBody>
      </p:sp>
      <p:sp>
        <p:nvSpPr>
          <p:cNvPr id="46" name="Google Shape;46;p2">
            <a:extLst>
              <a:ext uri="{FF2B5EF4-FFF2-40B4-BE49-F238E27FC236}">
                <a16:creationId xmlns:a16="http://schemas.microsoft.com/office/drawing/2014/main" id="{81DC3950-6EAA-5B72-6965-CD7DC2CAE7E6}"/>
              </a:ext>
            </a:extLst>
          </p:cNvPr>
          <p:cNvSpPr txBox="1"/>
          <p:nvPr/>
        </p:nvSpPr>
        <p:spPr>
          <a:xfrm>
            <a:off x="434411" y="812487"/>
            <a:ext cx="11480781" cy="1569620"/>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r>
              <a:rPr lang="en-IN" sz="2400" i="1" dirty="0">
                <a:latin typeface="+mj-lt"/>
                <a:ea typeface="Inter"/>
                <a:cs typeface="Inter"/>
                <a:sym typeface="Inter"/>
              </a:rPr>
              <a:t>Sequence Diagram:</a:t>
            </a:r>
          </a:p>
          <a:p>
            <a:pPr marR="0" lvl="0" algn="just" rtl="0">
              <a:lnSpc>
                <a:spcPct val="150000"/>
              </a:lnSpc>
              <a:spcBef>
                <a:spcPts val="0"/>
              </a:spcBef>
              <a:spcAft>
                <a:spcPts val="0"/>
              </a:spcAft>
            </a:pPr>
            <a:r>
              <a:rPr lang="en-IN" sz="2000" dirty="0">
                <a:latin typeface="Inter"/>
                <a:ea typeface="Inter"/>
                <a:cs typeface="Inter"/>
                <a:sym typeface="Inter"/>
              </a:rPr>
              <a:t> </a:t>
            </a:r>
            <a:endParaRPr lang="en-US" sz="2000" dirty="0">
              <a:latin typeface="Inter"/>
              <a:ea typeface="Inter"/>
              <a:cs typeface="Inter"/>
              <a:sym typeface="Inter"/>
            </a:endParaRPr>
          </a:p>
          <a:p>
            <a:pPr marR="0" lvl="0" algn="just" rtl="0">
              <a:lnSpc>
                <a:spcPct val="150000"/>
              </a:lnSpc>
              <a:spcBef>
                <a:spcPts val="0"/>
              </a:spcBef>
              <a:spcAft>
                <a:spcPts val="0"/>
              </a:spcAft>
            </a:pPr>
            <a:endParaRPr lang="en-IN" sz="2000" dirty="0">
              <a:latin typeface="Inter"/>
              <a:ea typeface="Inter"/>
              <a:cs typeface="Inter"/>
              <a:sym typeface="Inter"/>
            </a:endParaRPr>
          </a:p>
        </p:txBody>
      </p:sp>
      <p:sp>
        <p:nvSpPr>
          <p:cNvPr id="2" name="Google Shape;10;p6">
            <a:extLst>
              <a:ext uri="{FF2B5EF4-FFF2-40B4-BE49-F238E27FC236}">
                <a16:creationId xmlns:a16="http://schemas.microsoft.com/office/drawing/2014/main" id="{58A3F873-E9E9-33CF-7916-22465BC838E9}"/>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BAD4DA05-5C70-3A7D-2250-04B845D67E16}"/>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5" name="Picture 4">
            <a:extLst>
              <a:ext uri="{FF2B5EF4-FFF2-40B4-BE49-F238E27FC236}">
                <a16:creationId xmlns:a16="http://schemas.microsoft.com/office/drawing/2014/main" id="{DE9CD45A-85DE-4DE6-9F26-3B300DAAA91F}"/>
              </a:ext>
            </a:extLst>
          </p:cNvPr>
          <p:cNvPicPr>
            <a:picLocks noChangeAspect="1"/>
          </p:cNvPicPr>
          <p:nvPr/>
        </p:nvPicPr>
        <p:blipFill>
          <a:blip r:embed="rId4"/>
          <a:stretch>
            <a:fillRect/>
          </a:stretch>
        </p:blipFill>
        <p:spPr>
          <a:xfrm>
            <a:off x="800611" y="1597297"/>
            <a:ext cx="10590777" cy="3667125"/>
          </a:xfrm>
          <a:prstGeom prst="rect">
            <a:avLst/>
          </a:prstGeom>
        </p:spPr>
      </p:pic>
    </p:spTree>
    <p:extLst>
      <p:ext uri="{BB962C8B-B14F-4D97-AF65-F5344CB8AC3E}">
        <p14:creationId xmlns:p14="http://schemas.microsoft.com/office/powerpoint/2010/main" val="1859856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F3E925AE-6E81-611A-D9CB-E647C6EC271F}"/>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8CD0E10B-2DF2-F3FB-13B7-86FA50DEC6E8}"/>
              </a:ext>
            </a:extLst>
          </p:cNvPr>
          <p:cNvSpPr txBox="1"/>
          <p:nvPr/>
        </p:nvSpPr>
        <p:spPr>
          <a:xfrm>
            <a:off x="434411" y="258530"/>
            <a:ext cx="8003911"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System </a:t>
            </a:r>
            <a:r>
              <a:rPr lang="en-US" sz="3000" b="1" dirty="0">
                <a:solidFill>
                  <a:srgbClr val="A58255"/>
                </a:solidFill>
                <a:latin typeface="Inter"/>
                <a:ea typeface="Inter"/>
                <a:cs typeface="Inter"/>
                <a:sym typeface="Inter"/>
              </a:rPr>
              <a:t>Design: Finalized UML Diagrams</a:t>
            </a:r>
            <a:endParaRPr sz="3000" dirty="0">
              <a:latin typeface="Inter"/>
              <a:ea typeface="Inter"/>
              <a:cs typeface="Inter"/>
              <a:sym typeface="Inter"/>
            </a:endParaRPr>
          </a:p>
        </p:txBody>
      </p:sp>
      <p:sp>
        <p:nvSpPr>
          <p:cNvPr id="46" name="Google Shape;46;p2">
            <a:extLst>
              <a:ext uri="{FF2B5EF4-FFF2-40B4-BE49-F238E27FC236}">
                <a16:creationId xmlns:a16="http://schemas.microsoft.com/office/drawing/2014/main" id="{99F1F6D4-AE2E-9B72-6599-14F5A4DA3A0A}"/>
              </a:ext>
            </a:extLst>
          </p:cNvPr>
          <p:cNvSpPr txBox="1"/>
          <p:nvPr/>
        </p:nvSpPr>
        <p:spPr>
          <a:xfrm>
            <a:off x="434411" y="812487"/>
            <a:ext cx="11480781" cy="1569620"/>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r>
              <a:rPr lang="en-IN" sz="2400" i="1" dirty="0">
                <a:latin typeface="+mj-lt"/>
                <a:ea typeface="Inter"/>
                <a:cs typeface="Inter"/>
                <a:sym typeface="Inter"/>
              </a:rPr>
              <a:t>Activity Diagram:</a:t>
            </a:r>
          </a:p>
          <a:p>
            <a:pPr marR="0" lvl="0" algn="just" rtl="0">
              <a:lnSpc>
                <a:spcPct val="150000"/>
              </a:lnSpc>
              <a:spcBef>
                <a:spcPts val="0"/>
              </a:spcBef>
              <a:spcAft>
                <a:spcPts val="0"/>
              </a:spcAft>
            </a:pPr>
            <a:r>
              <a:rPr lang="en-IN" sz="2000" dirty="0">
                <a:latin typeface="Inter"/>
                <a:ea typeface="Inter"/>
                <a:cs typeface="Inter"/>
                <a:sym typeface="Inter"/>
              </a:rPr>
              <a:t> </a:t>
            </a:r>
            <a:endParaRPr lang="en-US" sz="2000" dirty="0">
              <a:latin typeface="Inter"/>
              <a:ea typeface="Inter"/>
              <a:cs typeface="Inter"/>
              <a:sym typeface="Inter"/>
            </a:endParaRPr>
          </a:p>
          <a:p>
            <a:pPr marR="0" lvl="0" algn="just" rtl="0">
              <a:lnSpc>
                <a:spcPct val="150000"/>
              </a:lnSpc>
              <a:spcBef>
                <a:spcPts val="0"/>
              </a:spcBef>
              <a:spcAft>
                <a:spcPts val="0"/>
              </a:spcAft>
            </a:pPr>
            <a:endParaRPr lang="en-IN" sz="2000" dirty="0">
              <a:latin typeface="Inter"/>
              <a:ea typeface="Inter"/>
              <a:cs typeface="Inter"/>
              <a:sym typeface="Inter"/>
            </a:endParaRPr>
          </a:p>
        </p:txBody>
      </p:sp>
      <p:sp>
        <p:nvSpPr>
          <p:cNvPr id="2" name="Google Shape;10;p6">
            <a:extLst>
              <a:ext uri="{FF2B5EF4-FFF2-40B4-BE49-F238E27FC236}">
                <a16:creationId xmlns:a16="http://schemas.microsoft.com/office/drawing/2014/main" id="{4E18002E-65AD-F4C5-C91C-4B113F630B18}"/>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D9B98480-83A3-7A3E-1C7F-01CBBA3B52B9}"/>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7" name="Picture 6">
            <a:extLst>
              <a:ext uri="{FF2B5EF4-FFF2-40B4-BE49-F238E27FC236}">
                <a16:creationId xmlns:a16="http://schemas.microsoft.com/office/drawing/2014/main" id="{542BF7EC-37F3-67D4-0AA0-8B8E4B425650}"/>
              </a:ext>
            </a:extLst>
          </p:cNvPr>
          <p:cNvPicPr>
            <a:picLocks noChangeAspect="1"/>
          </p:cNvPicPr>
          <p:nvPr/>
        </p:nvPicPr>
        <p:blipFill>
          <a:blip r:embed="rId4"/>
          <a:stretch>
            <a:fillRect/>
          </a:stretch>
        </p:blipFill>
        <p:spPr>
          <a:xfrm>
            <a:off x="3273287" y="1306133"/>
            <a:ext cx="5645426" cy="4739380"/>
          </a:xfrm>
          <a:prstGeom prst="rect">
            <a:avLst/>
          </a:prstGeom>
        </p:spPr>
      </p:pic>
    </p:spTree>
    <p:extLst>
      <p:ext uri="{BB962C8B-B14F-4D97-AF65-F5344CB8AC3E}">
        <p14:creationId xmlns:p14="http://schemas.microsoft.com/office/powerpoint/2010/main" val="2849488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DD4A0783-D9E4-B50F-359B-A9568C1E76C2}"/>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6867156-86EE-99CA-1978-FD1DB6F82D57}"/>
              </a:ext>
            </a:extLst>
          </p:cNvPr>
          <p:cNvSpPr txBox="1"/>
          <p:nvPr/>
        </p:nvSpPr>
        <p:spPr>
          <a:xfrm>
            <a:off x="434411" y="258530"/>
            <a:ext cx="8003911"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System </a:t>
            </a:r>
            <a:r>
              <a:rPr lang="en-US" sz="3000" b="1" dirty="0">
                <a:solidFill>
                  <a:srgbClr val="A58255"/>
                </a:solidFill>
                <a:latin typeface="Inter"/>
                <a:ea typeface="Inter"/>
                <a:cs typeface="Inter"/>
                <a:sym typeface="Inter"/>
              </a:rPr>
              <a:t>Design: Finalized UML Diagrams</a:t>
            </a:r>
            <a:endParaRPr sz="3000" dirty="0">
              <a:latin typeface="Inter"/>
              <a:ea typeface="Inter"/>
              <a:cs typeface="Inter"/>
              <a:sym typeface="Inter"/>
            </a:endParaRPr>
          </a:p>
        </p:txBody>
      </p:sp>
      <p:sp>
        <p:nvSpPr>
          <p:cNvPr id="46" name="Google Shape;46;p2">
            <a:extLst>
              <a:ext uri="{FF2B5EF4-FFF2-40B4-BE49-F238E27FC236}">
                <a16:creationId xmlns:a16="http://schemas.microsoft.com/office/drawing/2014/main" id="{0BB1515E-5F56-B12D-A29E-21A1E0C39369}"/>
              </a:ext>
            </a:extLst>
          </p:cNvPr>
          <p:cNvSpPr txBox="1"/>
          <p:nvPr/>
        </p:nvSpPr>
        <p:spPr>
          <a:xfrm>
            <a:off x="434411" y="812487"/>
            <a:ext cx="11480781" cy="1569620"/>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r>
              <a:rPr lang="en-IN" sz="2400" i="1" dirty="0">
                <a:latin typeface="+mj-lt"/>
                <a:ea typeface="Inter"/>
                <a:cs typeface="Inter"/>
                <a:sym typeface="Inter"/>
              </a:rPr>
              <a:t>Component Diagram:</a:t>
            </a:r>
          </a:p>
          <a:p>
            <a:pPr marR="0" lvl="0" algn="just" rtl="0">
              <a:lnSpc>
                <a:spcPct val="150000"/>
              </a:lnSpc>
              <a:spcBef>
                <a:spcPts val="0"/>
              </a:spcBef>
              <a:spcAft>
                <a:spcPts val="0"/>
              </a:spcAft>
            </a:pPr>
            <a:r>
              <a:rPr lang="en-IN" sz="2000" dirty="0">
                <a:latin typeface="Inter"/>
                <a:ea typeface="Inter"/>
                <a:cs typeface="Inter"/>
                <a:sym typeface="Inter"/>
              </a:rPr>
              <a:t> </a:t>
            </a:r>
            <a:endParaRPr lang="en-US" sz="2000" dirty="0">
              <a:latin typeface="Inter"/>
              <a:ea typeface="Inter"/>
              <a:cs typeface="Inter"/>
              <a:sym typeface="Inter"/>
            </a:endParaRPr>
          </a:p>
          <a:p>
            <a:pPr marR="0" lvl="0" algn="just" rtl="0">
              <a:lnSpc>
                <a:spcPct val="150000"/>
              </a:lnSpc>
              <a:spcBef>
                <a:spcPts val="0"/>
              </a:spcBef>
              <a:spcAft>
                <a:spcPts val="0"/>
              </a:spcAft>
            </a:pPr>
            <a:endParaRPr lang="en-IN" sz="2000" dirty="0">
              <a:latin typeface="Inter"/>
              <a:ea typeface="Inter"/>
              <a:cs typeface="Inter"/>
              <a:sym typeface="Inter"/>
            </a:endParaRPr>
          </a:p>
        </p:txBody>
      </p:sp>
      <p:sp>
        <p:nvSpPr>
          <p:cNvPr id="2" name="Google Shape;10;p6">
            <a:extLst>
              <a:ext uri="{FF2B5EF4-FFF2-40B4-BE49-F238E27FC236}">
                <a16:creationId xmlns:a16="http://schemas.microsoft.com/office/drawing/2014/main" id="{3BFA5F7D-2688-69EA-F47B-612C5C76E053}"/>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491DCA5E-A534-F474-9E57-A92DFCC33FE9}"/>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5" name="Picture 4">
            <a:extLst>
              <a:ext uri="{FF2B5EF4-FFF2-40B4-BE49-F238E27FC236}">
                <a16:creationId xmlns:a16="http://schemas.microsoft.com/office/drawing/2014/main" id="{D4314DC3-6E53-9000-3E5D-C128B6743884}"/>
              </a:ext>
            </a:extLst>
          </p:cNvPr>
          <p:cNvPicPr>
            <a:picLocks noChangeAspect="1"/>
          </p:cNvPicPr>
          <p:nvPr/>
        </p:nvPicPr>
        <p:blipFill>
          <a:blip r:embed="rId4"/>
          <a:stretch>
            <a:fillRect/>
          </a:stretch>
        </p:blipFill>
        <p:spPr>
          <a:xfrm>
            <a:off x="2649295" y="1461052"/>
            <a:ext cx="6893409" cy="4667042"/>
          </a:xfrm>
          <a:prstGeom prst="rect">
            <a:avLst/>
          </a:prstGeom>
        </p:spPr>
      </p:pic>
    </p:spTree>
    <p:extLst>
      <p:ext uri="{BB962C8B-B14F-4D97-AF65-F5344CB8AC3E}">
        <p14:creationId xmlns:p14="http://schemas.microsoft.com/office/powerpoint/2010/main" val="2199198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ED0BB93-162B-7EA3-666A-ED8AB27468DB}"/>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9A6CC13-F097-8B52-C492-57F9F27A7BD8}"/>
              </a:ext>
            </a:extLst>
          </p:cNvPr>
          <p:cNvSpPr txBox="1"/>
          <p:nvPr/>
        </p:nvSpPr>
        <p:spPr>
          <a:xfrm>
            <a:off x="434411" y="259533"/>
            <a:ext cx="8212632"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System </a:t>
            </a:r>
            <a:r>
              <a:rPr lang="en-US" sz="3000" b="1" dirty="0">
                <a:solidFill>
                  <a:srgbClr val="A58255"/>
                </a:solidFill>
                <a:latin typeface="Inter"/>
                <a:ea typeface="Inter"/>
                <a:cs typeface="Inter"/>
                <a:sym typeface="Inter"/>
              </a:rPr>
              <a:t>Design: Proposed Methodology</a:t>
            </a:r>
            <a:endParaRPr sz="3000" dirty="0">
              <a:latin typeface="Inter"/>
              <a:ea typeface="Inter"/>
              <a:cs typeface="Inter"/>
              <a:sym typeface="Inter"/>
            </a:endParaRPr>
          </a:p>
        </p:txBody>
      </p:sp>
      <p:sp>
        <p:nvSpPr>
          <p:cNvPr id="2" name="Google Shape;10;p6">
            <a:extLst>
              <a:ext uri="{FF2B5EF4-FFF2-40B4-BE49-F238E27FC236}">
                <a16:creationId xmlns:a16="http://schemas.microsoft.com/office/drawing/2014/main" id="{3AA1BB6B-A5AD-2F29-AA94-A31545AF683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F225ABC8-A492-F163-6F51-5E0EE72BA8F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6" name="Picture 5">
            <a:extLst>
              <a:ext uri="{FF2B5EF4-FFF2-40B4-BE49-F238E27FC236}">
                <a16:creationId xmlns:a16="http://schemas.microsoft.com/office/drawing/2014/main" id="{867644FD-AE57-6D7D-6303-1B1A4630F436}"/>
              </a:ext>
            </a:extLst>
          </p:cNvPr>
          <p:cNvPicPr>
            <a:picLocks noChangeAspect="1"/>
          </p:cNvPicPr>
          <p:nvPr/>
        </p:nvPicPr>
        <p:blipFill>
          <a:blip r:embed="rId4"/>
          <a:stretch>
            <a:fillRect/>
          </a:stretch>
        </p:blipFill>
        <p:spPr>
          <a:xfrm>
            <a:off x="434411" y="813490"/>
            <a:ext cx="3863675" cy="5334462"/>
          </a:xfrm>
          <a:prstGeom prst="rect">
            <a:avLst/>
          </a:prstGeom>
        </p:spPr>
      </p:pic>
      <p:pic>
        <p:nvPicPr>
          <p:cNvPr id="8" name="Picture 7">
            <a:extLst>
              <a:ext uri="{FF2B5EF4-FFF2-40B4-BE49-F238E27FC236}">
                <a16:creationId xmlns:a16="http://schemas.microsoft.com/office/drawing/2014/main" id="{9B765E2A-7880-D1C1-DF2E-C100458DCF86}"/>
              </a:ext>
            </a:extLst>
          </p:cNvPr>
          <p:cNvPicPr>
            <a:picLocks noChangeAspect="1"/>
          </p:cNvPicPr>
          <p:nvPr/>
        </p:nvPicPr>
        <p:blipFill>
          <a:blip r:embed="rId5"/>
          <a:stretch>
            <a:fillRect/>
          </a:stretch>
        </p:blipFill>
        <p:spPr>
          <a:xfrm>
            <a:off x="4298086" y="813490"/>
            <a:ext cx="5163883" cy="5334462"/>
          </a:xfrm>
          <a:prstGeom prst="rect">
            <a:avLst/>
          </a:prstGeom>
        </p:spPr>
      </p:pic>
    </p:spTree>
    <p:extLst>
      <p:ext uri="{BB962C8B-B14F-4D97-AF65-F5344CB8AC3E}">
        <p14:creationId xmlns:p14="http://schemas.microsoft.com/office/powerpoint/2010/main" val="1742305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2"/>
          <p:cNvSpPr txBox="1"/>
          <p:nvPr/>
        </p:nvSpPr>
        <p:spPr>
          <a:xfrm>
            <a:off x="434410" y="377894"/>
            <a:ext cx="11562119"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Problem Statement</a:t>
            </a:r>
            <a:r>
              <a:rPr lang="en-US" sz="3000" b="1" dirty="0">
                <a:solidFill>
                  <a:srgbClr val="A58255"/>
                </a:solidFill>
                <a:latin typeface="Inter"/>
                <a:ea typeface="Inter"/>
                <a:cs typeface="Inter"/>
                <a:sym typeface="Inter"/>
              </a:rPr>
              <a:t>: Identifying High-Demand Crops for Data Visualization</a:t>
            </a:r>
            <a:endParaRPr sz="3000" dirty="0">
              <a:latin typeface="Inter"/>
              <a:ea typeface="Inter"/>
              <a:cs typeface="Inter"/>
              <a:sym typeface="Inter"/>
            </a:endParaRPr>
          </a:p>
        </p:txBody>
      </p:sp>
      <p:sp>
        <p:nvSpPr>
          <p:cNvPr id="46" name="Google Shape;46;p2"/>
          <p:cNvSpPr txBox="1"/>
          <p:nvPr/>
        </p:nvSpPr>
        <p:spPr>
          <a:xfrm>
            <a:off x="434410" y="1515064"/>
            <a:ext cx="9445086" cy="459352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1800" dirty="0">
                <a:latin typeface="+mn-lt"/>
              </a:rPr>
              <a:t>India, despite its vast agricultural landscape, lags in the production of several high-demand crops that dominate global markets. Many of these crops, such as avocados, blueberries, and quinoa, are produced in minimal quantities, limiting the country's potential to meet domestic and international demand. This gap presents missed opportunities for farmers, investors, and policymakers who could benefit from strategic agricultural expansion.</a:t>
            </a:r>
          </a:p>
          <a:p>
            <a:pPr marL="0" marR="0" lvl="0" indent="0" algn="just" rtl="0">
              <a:lnSpc>
                <a:spcPct val="150000"/>
              </a:lnSpc>
              <a:spcBef>
                <a:spcPts val="0"/>
              </a:spcBef>
              <a:spcAft>
                <a:spcPts val="0"/>
              </a:spcAft>
              <a:buNone/>
            </a:pPr>
            <a:endParaRPr lang="en-US" sz="1500" dirty="0">
              <a:latin typeface="+mn-lt"/>
              <a:ea typeface="Inter"/>
              <a:cs typeface="Inter"/>
              <a:sym typeface="Inter"/>
            </a:endParaRPr>
          </a:p>
          <a:p>
            <a:pPr marL="0" marR="0" lvl="0" indent="0" algn="just" rtl="0">
              <a:lnSpc>
                <a:spcPct val="150000"/>
              </a:lnSpc>
              <a:spcBef>
                <a:spcPts val="0"/>
              </a:spcBef>
              <a:spcAft>
                <a:spcPts val="0"/>
              </a:spcAft>
              <a:buNone/>
            </a:pPr>
            <a:r>
              <a:rPr lang="en-US" sz="1800" dirty="0">
                <a:latin typeface="+mn-lt"/>
              </a:rPr>
              <a:t>This project seeks to identify over 25 such high-demand crops where India significantly trails leading global producers. By gathering and </a:t>
            </a:r>
            <a:r>
              <a:rPr lang="en-US" sz="1800" dirty="0" err="1">
                <a:latin typeface="+mn-lt"/>
              </a:rPr>
              <a:t>analysing</a:t>
            </a:r>
            <a:r>
              <a:rPr lang="en-US" sz="1800" dirty="0">
                <a:latin typeface="+mn-lt"/>
              </a:rPr>
              <a:t> data on production volumes, regional cultivation feasibility, and market trends, we aim to develop insightful data </a:t>
            </a:r>
            <a:r>
              <a:rPr lang="en-US" sz="1800" dirty="0" err="1">
                <a:latin typeface="+mn-lt"/>
              </a:rPr>
              <a:t>visualisations</a:t>
            </a:r>
            <a:r>
              <a:rPr lang="en-US" sz="1800" dirty="0">
                <a:latin typeface="+mn-lt"/>
              </a:rPr>
              <a:t>. These </a:t>
            </a:r>
            <a:r>
              <a:rPr lang="en-US" sz="1800" dirty="0" err="1">
                <a:latin typeface="+mn-lt"/>
              </a:rPr>
              <a:t>visualisations</a:t>
            </a:r>
            <a:r>
              <a:rPr lang="en-US" sz="1800" dirty="0">
                <a:latin typeface="+mn-lt"/>
              </a:rPr>
              <a:t> will highlight potential areas for farm development and investment, guiding stakeholders toward informed agricultural decision-making.</a:t>
            </a:r>
            <a:endParaRPr sz="1800" dirty="0">
              <a:latin typeface="+mn-lt"/>
              <a:ea typeface="Inter"/>
              <a:cs typeface="Inter"/>
              <a:sym typeface="Inter"/>
            </a:endParaRPr>
          </a:p>
        </p:txBody>
      </p:sp>
      <p:sp>
        <p:nvSpPr>
          <p:cNvPr id="47" name="Google Shape;47;p2"/>
          <p:cNvSpPr/>
          <p:nvPr/>
        </p:nvSpPr>
        <p:spPr>
          <a:xfrm>
            <a:off x="10518902" y="2084598"/>
            <a:ext cx="188686" cy="3004457"/>
          </a:xfrm>
          <a:prstGeom prst="rect">
            <a:avLst/>
          </a:prstGeom>
          <a:solidFill>
            <a:srgbClr val="0073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sp>
        <p:nvSpPr>
          <p:cNvPr id="2" name="Google Shape;10;p6">
            <a:extLst>
              <a:ext uri="{FF2B5EF4-FFF2-40B4-BE49-F238E27FC236}">
                <a16:creationId xmlns:a16="http://schemas.microsoft.com/office/drawing/2014/main" id="{7F992857-2E8D-AA34-FE06-AE32303B745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19EBA751-4F15-BF1C-7B6D-AACD919FFA60}"/>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800FA7F7-0C36-CDE7-F9C0-BC631A016CD0}"/>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6C2BBA46-F5F8-A0B5-103A-80B63D361904}"/>
              </a:ext>
            </a:extLst>
          </p:cNvPr>
          <p:cNvSpPr txBox="1"/>
          <p:nvPr/>
        </p:nvSpPr>
        <p:spPr>
          <a:xfrm>
            <a:off x="434411" y="259533"/>
            <a:ext cx="8212632"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System </a:t>
            </a:r>
            <a:r>
              <a:rPr lang="en-US" sz="3000" b="1" dirty="0">
                <a:solidFill>
                  <a:srgbClr val="A58255"/>
                </a:solidFill>
                <a:latin typeface="Inter"/>
                <a:ea typeface="Inter"/>
                <a:cs typeface="Inter"/>
                <a:sym typeface="Inter"/>
              </a:rPr>
              <a:t>Design: Proposed Methodology</a:t>
            </a:r>
            <a:endParaRPr sz="3000" dirty="0">
              <a:latin typeface="Inter"/>
              <a:ea typeface="Inter"/>
              <a:cs typeface="Inter"/>
              <a:sym typeface="Inter"/>
            </a:endParaRPr>
          </a:p>
        </p:txBody>
      </p:sp>
      <p:sp>
        <p:nvSpPr>
          <p:cNvPr id="2" name="Google Shape;10;p6">
            <a:extLst>
              <a:ext uri="{FF2B5EF4-FFF2-40B4-BE49-F238E27FC236}">
                <a16:creationId xmlns:a16="http://schemas.microsoft.com/office/drawing/2014/main" id="{494949F4-8E29-DC05-5FD1-B3DFCC3F06F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8FA3BEC6-D78B-6671-41EB-997F86ABCEBA}"/>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5" name="Picture 4">
            <a:extLst>
              <a:ext uri="{FF2B5EF4-FFF2-40B4-BE49-F238E27FC236}">
                <a16:creationId xmlns:a16="http://schemas.microsoft.com/office/drawing/2014/main" id="{D7F48D27-DBA2-6543-9A61-70B456C1C98D}"/>
              </a:ext>
            </a:extLst>
          </p:cNvPr>
          <p:cNvPicPr>
            <a:picLocks noChangeAspect="1"/>
          </p:cNvPicPr>
          <p:nvPr/>
        </p:nvPicPr>
        <p:blipFill>
          <a:blip r:embed="rId4"/>
          <a:stretch>
            <a:fillRect/>
          </a:stretch>
        </p:blipFill>
        <p:spPr>
          <a:xfrm>
            <a:off x="2971800" y="797797"/>
            <a:ext cx="6248400" cy="5784977"/>
          </a:xfrm>
          <a:prstGeom prst="rect">
            <a:avLst/>
          </a:prstGeom>
        </p:spPr>
      </p:pic>
    </p:spTree>
    <p:extLst>
      <p:ext uri="{BB962C8B-B14F-4D97-AF65-F5344CB8AC3E}">
        <p14:creationId xmlns:p14="http://schemas.microsoft.com/office/powerpoint/2010/main" val="3617225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110EA6C8-F916-5652-59B1-213D09A2C635}"/>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DC21219-5826-F0D4-6753-F3B21BA1793D}"/>
              </a:ext>
            </a:extLst>
          </p:cNvPr>
          <p:cNvSpPr txBox="1"/>
          <p:nvPr/>
        </p:nvSpPr>
        <p:spPr>
          <a:xfrm>
            <a:off x="434411" y="177862"/>
            <a:ext cx="10558267" cy="8925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dirty="0">
                <a:solidFill>
                  <a:srgbClr val="007367"/>
                </a:solidFill>
                <a:latin typeface="+mj-lt"/>
                <a:ea typeface="Inter"/>
                <a:cs typeface="Inter"/>
                <a:sym typeface="Inter"/>
              </a:rPr>
              <a:t>Front-End</a:t>
            </a:r>
            <a:r>
              <a:rPr lang="en-US" sz="2800" b="1" dirty="0">
                <a:solidFill>
                  <a:srgbClr val="A58255"/>
                </a:solidFill>
                <a:latin typeface="+mj-lt"/>
                <a:ea typeface="Inter"/>
                <a:cs typeface="Inter"/>
                <a:sym typeface="Inter"/>
              </a:rPr>
              <a:t> Design:- </a:t>
            </a:r>
            <a:r>
              <a:rPr lang="en-US" sz="2200" dirty="0">
                <a:latin typeface="+mj-lt"/>
              </a:rPr>
              <a:t>The front-end is the user-facing part of the system. It includes the user interface (UI) and user interaction.</a:t>
            </a:r>
            <a:endParaRPr lang="en-US" sz="2200" dirty="0">
              <a:solidFill>
                <a:schemeClr val="tx1"/>
              </a:solidFill>
              <a:latin typeface="+mj-lt"/>
              <a:ea typeface="Inter"/>
              <a:cs typeface="Inter"/>
              <a:sym typeface="Inter"/>
            </a:endParaRPr>
          </a:p>
        </p:txBody>
      </p:sp>
      <p:sp>
        <p:nvSpPr>
          <p:cNvPr id="2" name="Google Shape;10;p6">
            <a:extLst>
              <a:ext uri="{FF2B5EF4-FFF2-40B4-BE49-F238E27FC236}">
                <a16:creationId xmlns:a16="http://schemas.microsoft.com/office/drawing/2014/main" id="{ED87001A-37BC-B1FF-5C56-ED2CD3EBDF3E}"/>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E0A41B8E-F759-574F-C456-608B6F3A2EBC}"/>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Flowchart: Process 3">
            <a:extLst>
              <a:ext uri="{FF2B5EF4-FFF2-40B4-BE49-F238E27FC236}">
                <a16:creationId xmlns:a16="http://schemas.microsoft.com/office/drawing/2014/main" id="{62BA56A0-D78B-806F-20FA-94D3F3767E3A}"/>
              </a:ext>
            </a:extLst>
          </p:cNvPr>
          <p:cNvSpPr/>
          <p:nvPr/>
        </p:nvSpPr>
        <p:spPr>
          <a:xfrm>
            <a:off x="500602" y="1205964"/>
            <a:ext cx="1634326" cy="42601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User Design Web Interface</a:t>
            </a:r>
          </a:p>
        </p:txBody>
      </p:sp>
      <p:sp>
        <p:nvSpPr>
          <p:cNvPr id="8" name="Flowchart: Process 7">
            <a:extLst>
              <a:ext uri="{FF2B5EF4-FFF2-40B4-BE49-F238E27FC236}">
                <a16:creationId xmlns:a16="http://schemas.microsoft.com/office/drawing/2014/main" id="{E323EAC1-9A71-9D4E-597F-713C7415FF6A}"/>
              </a:ext>
            </a:extLst>
          </p:cNvPr>
          <p:cNvSpPr/>
          <p:nvPr/>
        </p:nvSpPr>
        <p:spPr>
          <a:xfrm>
            <a:off x="500602" y="1815180"/>
            <a:ext cx="1634326" cy="72382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User Selects Filters (Crop, Region, Year)</a:t>
            </a:r>
          </a:p>
        </p:txBody>
      </p:sp>
      <p:sp>
        <p:nvSpPr>
          <p:cNvPr id="9" name="Flowchart: Process 8">
            <a:extLst>
              <a:ext uri="{FF2B5EF4-FFF2-40B4-BE49-F238E27FC236}">
                <a16:creationId xmlns:a16="http://schemas.microsoft.com/office/drawing/2014/main" id="{EFE5BAA8-C451-5649-D126-03E8BDDE64F4}"/>
              </a:ext>
            </a:extLst>
          </p:cNvPr>
          <p:cNvSpPr/>
          <p:nvPr/>
        </p:nvSpPr>
        <p:spPr>
          <a:xfrm>
            <a:off x="500602" y="2715885"/>
            <a:ext cx="1634326" cy="72382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Front-End Sends API Requests To Back-End</a:t>
            </a:r>
          </a:p>
        </p:txBody>
      </p:sp>
      <p:sp>
        <p:nvSpPr>
          <p:cNvPr id="10" name="Flowchart: Process 9">
            <a:extLst>
              <a:ext uri="{FF2B5EF4-FFF2-40B4-BE49-F238E27FC236}">
                <a16:creationId xmlns:a16="http://schemas.microsoft.com/office/drawing/2014/main" id="{5E34D0AF-F13C-A776-D56C-CDAB7D95AF9A}"/>
              </a:ext>
            </a:extLst>
          </p:cNvPr>
          <p:cNvSpPr/>
          <p:nvPr/>
        </p:nvSpPr>
        <p:spPr>
          <a:xfrm>
            <a:off x="500603" y="3581467"/>
            <a:ext cx="1634326" cy="72382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Back-End Fetches Data From Database</a:t>
            </a:r>
          </a:p>
        </p:txBody>
      </p:sp>
      <p:sp>
        <p:nvSpPr>
          <p:cNvPr id="11" name="Flowchart: Process 10">
            <a:extLst>
              <a:ext uri="{FF2B5EF4-FFF2-40B4-BE49-F238E27FC236}">
                <a16:creationId xmlns:a16="http://schemas.microsoft.com/office/drawing/2014/main" id="{09E3C971-8E5D-2C62-9158-4C31F88BFA78}"/>
              </a:ext>
            </a:extLst>
          </p:cNvPr>
          <p:cNvSpPr/>
          <p:nvPr/>
        </p:nvSpPr>
        <p:spPr>
          <a:xfrm>
            <a:off x="500602" y="4458096"/>
            <a:ext cx="1634326" cy="72382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Back-End Generates Power BI Embed Token</a:t>
            </a:r>
          </a:p>
        </p:txBody>
      </p:sp>
      <p:sp>
        <p:nvSpPr>
          <p:cNvPr id="12" name="Flowchart: Process 11">
            <a:extLst>
              <a:ext uri="{FF2B5EF4-FFF2-40B4-BE49-F238E27FC236}">
                <a16:creationId xmlns:a16="http://schemas.microsoft.com/office/drawing/2014/main" id="{F860CFB6-8C70-37B9-114A-65CB03AC2D5A}"/>
              </a:ext>
            </a:extLst>
          </p:cNvPr>
          <p:cNvSpPr/>
          <p:nvPr/>
        </p:nvSpPr>
        <p:spPr>
          <a:xfrm>
            <a:off x="6226412" y="4451777"/>
            <a:ext cx="1838739" cy="72382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Front-End Updates Power BI Dashboard</a:t>
            </a:r>
          </a:p>
        </p:txBody>
      </p:sp>
      <p:sp>
        <p:nvSpPr>
          <p:cNvPr id="13" name="Flowchart: Process 12">
            <a:extLst>
              <a:ext uri="{FF2B5EF4-FFF2-40B4-BE49-F238E27FC236}">
                <a16:creationId xmlns:a16="http://schemas.microsoft.com/office/drawing/2014/main" id="{8876B49B-7546-B2F4-0297-B147B25C1FDC}"/>
              </a:ext>
            </a:extLst>
          </p:cNvPr>
          <p:cNvSpPr/>
          <p:nvPr/>
        </p:nvSpPr>
        <p:spPr>
          <a:xfrm>
            <a:off x="6226411" y="3533101"/>
            <a:ext cx="1838739" cy="7721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User Interacts With Visualisations</a:t>
            </a:r>
          </a:p>
        </p:txBody>
      </p:sp>
      <p:sp>
        <p:nvSpPr>
          <p:cNvPr id="14" name="Flowchart: Process 13">
            <a:extLst>
              <a:ext uri="{FF2B5EF4-FFF2-40B4-BE49-F238E27FC236}">
                <a16:creationId xmlns:a16="http://schemas.microsoft.com/office/drawing/2014/main" id="{DD4A1EBA-1BEB-293E-5243-B42CA09F65DE}"/>
              </a:ext>
            </a:extLst>
          </p:cNvPr>
          <p:cNvSpPr/>
          <p:nvPr/>
        </p:nvSpPr>
        <p:spPr>
          <a:xfrm>
            <a:off x="6226411" y="2662791"/>
            <a:ext cx="1838738" cy="72382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User Downloads Report (PDF/CSV)</a:t>
            </a:r>
          </a:p>
        </p:txBody>
      </p:sp>
      <p:cxnSp>
        <p:nvCxnSpPr>
          <p:cNvPr id="16" name="Straight Arrow Connector 15">
            <a:extLst>
              <a:ext uri="{FF2B5EF4-FFF2-40B4-BE49-F238E27FC236}">
                <a16:creationId xmlns:a16="http://schemas.microsoft.com/office/drawing/2014/main" id="{FE807F64-C087-E198-B8E6-495D17352D16}"/>
              </a:ext>
            </a:extLst>
          </p:cNvPr>
          <p:cNvCxnSpPr>
            <a:stCxn id="4" idx="2"/>
            <a:endCxn id="8" idx="0"/>
          </p:cNvCxnSpPr>
          <p:nvPr/>
        </p:nvCxnSpPr>
        <p:spPr>
          <a:xfrm>
            <a:off x="1317765" y="1631982"/>
            <a:ext cx="0" cy="183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5E0F7B17-FF28-D8DC-70B7-2097845772EE}"/>
              </a:ext>
            </a:extLst>
          </p:cNvPr>
          <p:cNvCxnSpPr>
            <a:stCxn id="8" idx="2"/>
            <a:endCxn id="9" idx="0"/>
          </p:cNvCxnSpPr>
          <p:nvPr/>
        </p:nvCxnSpPr>
        <p:spPr>
          <a:xfrm>
            <a:off x="1317765" y="2539001"/>
            <a:ext cx="0" cy="17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F3D5219F-9915-2F0D-E906-08F46A449760}"/>
              </a:ext>
            </a:extLst>
          </p:cNvPr>
          <p:cNvCxnSpPr>
            <a:cxnSpLocks/>
            <a:stCxn id="9" idx="2"/>
            <a:endCxn id="10" idx="0"/>
          </p:cNvCxnSpPr>
          <p:nvPr/>
        </p:nvCxnSpPr>
        <p:spPr>
          <a:xfrm>
            <a:off x="1317765" y="3439706"/>
            <a:ext cx="1" cy="141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9DA8F5B-1558-1C4C-8E2F-FA98687ED4F0}"/>
              </a:ext>
            </a:extLst>
          </p:cNvPr>
          <p:cNvCxnSpPr>
            <a:cxnSpLocks/>
            <a:stCxn id="10" idx="2"/>
            <a:endCxn id="11" idx="0"/>
          </p:cNvCxnSpPr>
          <p:nvPr/>
        </p:nvCxnSpPr>
        <p:spPr>
          <a:xfrm flipH="1">
            <a:off x="1317765" y="4305289"/>
            <a:ext cx="1" cy="152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99515D7-2877-2788-A094-B04EA5AA12BC}"/>
              </a:ext>
            </a:extLst>
          </p:cNvPr>
          <p:cNvCxnSpPr>
            <a:cxnSpLocks/>
            <a:stCxn id="12" idx="0"/>
            <a:endCxn id="13" idx="2"/>
          </p:cNvCxnSpPr>
          <p:nvPr/>
        </p:nvCxnSpPr>
        <p:spPr>
          <a:xfrm flipH="1" flipV="1">
            <a:off x="7145781" y="4305289"/>
            <a:ext cx="1" cy="1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0D942E5-4EDF-D3CB-1D6A-3D69E8245942}"/>
              </a:ext>
            </a:extLst>
          </p:cNvPr>
          <p:cNvCxnSpPr>
            <a:cxnSpLocks/>
            <a:stCxn id="13" idx="0"/>
            <a:endCxn id="14" idx="2"/>
          </p:cNvCxnSpPr>
          <p:nvPr/>
        </p:nvCxnSpPr>
        <p:spPr>
          <a:xfrm flipH="1" flipV="1">
            <a:off x="7145780" y="3386613"/>
            <a:ext cx="1" cy="1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Single Corner Snipped 48">
            <a:extLst>
              <a:ext uri="{FF2B5EF4-FFF2-40B4-BE49-F238E27FC236}">
                <a16:creationId xmlns:a16="http://schemas.microsoft.com/office/drawing/2014/main" id="{DD23FA7C-2993-F6D3-86A6-267762B654DD}"/>
              </a:ext>
            </a:extLst>
          </p:cNvPr>
          <p:cNvSpPr/>
          <p:nvPr/>
        </p:nvSpPr>
        <p:spPr>
          <a:xfrm>
            <a:off x="2952091" y="1164204"/>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User Opens The Dashboard In The Browser.</a:t>
            </a:r>
          </a:p>
        </p:txBody>
      </p:sp>
      <p:sp>
        <p:nvSpPr>
          <p:cNvPr id="50" name="Rectangle: Single Corner Snipped 49">
            <a:extLst>
              <a:ext uri="{FF2B5EF4-FFF2-40B4-BE49-F238E27FC236}">
                <a16:creationId xmlns:a16="http://schemas.microsoft.com/office/drawing/2014/main" id="{CD496F2C-5527-3187-2EF6-476FC7038022}"/>
              </a:ext>
            </a:extLst>
          </p:cNvPr>
          <p:cNvSpPr/>
          <p:nvPr/>
        </p:nvSpPr>
        <p:spPr>
          <a:xfrm>
            <a:off x="2952091" y="1982607"/>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User Choose Data Parameters For Visualisation.</a:t>
            </a:r>
          </a:p>
        </p:txBody>
      </p:sp>
      <p:sp>
        <p:nvSpPr>
          <p:cNvPr id="51" name="Rectangle: Single Corner Snipped 50">
            <a:extLst>
              <a:ext uri="{FF2B5EF4-FFF2-40B4-BE49-F238E27FC236}">
                <a16:creationId xmlns:a16="http://schemas.microsoft.com/office/drawing/2014/main" id="{5BDDC7AD-B8D4-92A4-DC81-54B1DB57267F}"/>
              </a:ext>
            </a:extLst>
          </p:cNvPr>
          <p:cNvSpPr/>
          <p:nvPr/>
        </p:nvSpPr>
        <p:spPr>
          <a:xfrm>
            <a:off x="2952091" y="2817814"/>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The Selected Filters Are Sent To The Django REST API.</a:t>
            </a:r>
          </a:p>
        </p:txBody>
      </p:sp>
      <p:sp>
        <p:nvSpPr>
          <p:cNvPr id="52" name="Rectangle: Single Corner Snipped 51">
            <a:extLst>
              <a:ext uri="{FF2B5EF4-FFF2-40B4-BE49-F238E27FC236}">
                <a16:creationId xmlns:a16="http://schemas.microsoft.com/office/drawing/2014/main" id="{0302E89C-39AF-B12E-B971-97244FECBF78}"/>
              </a:ext>
            </a:extLst>
          </p:cNvPr>
          <p:cNvSpPr/>
          <p:nvPr/>
        </p:nvSpPr>
        <p:spPr>
          <a:xfrm>
            <a:off x="2952091" y="3718391"/>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Database Query Retrieves Relevant Crop Production Data.</a:t>
            </a:r>
          </a:p>
        </p:txBody>
      </p:sp>
      <p:sp>
        <p:nvSpPr>
          <p:cNvPr id="53" name="Rectangle: Single Corner Snipped 52">
            <a:extLst>
              <a:ext uri="{FF2B5EF4-FFF2-40B4-BE49-F238E27FC236}">
                <a16:creationId xmlns:a16="http://schemas.microsoft.com/office/drawing/2014/main" id="{AE3EE17A-F927-307D-7274-6864815DEBAE}"/>
              </a:ext>
            </a:extLst>
          </p:cNvPr>
          <p:cNvSpPr/>
          <p:nvPr/>
        </p:nvSpPr>
        <p:spPr>
          <a:xfrm>
            <a:off x="2952091" y="4553598"/>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Power BI Loads The Updated Visualisation.</a:t>
            </a:r>
          </a:p>
        </p:txBody>
      </p:sp>
      <p:sp>
        <p:nvSpPr>
          <p:cNvPr id="56" name="Rectangle: Single Corner Snipped 55">
            <a:extLst>
              <a:ext uri="{FF2B5EF4-FFF2-40B4-BE49-F238E27FC236}">
                <a16:creationId xmlns:a16="http://schemas.microsoft.com/office/drawing/2014/main" id="{BB681D68-4533-EC88-FC60-895CBCBE42E0}"/>
              </a:ext>
            </a:extLst>
          </p:cNvPr>
          <p:cNvSpPr/>
          <p:nvPr/>
        </p:nvSpPr>
        <p:spPr>
          <a:xfrm>
            <a:off x="8588649" y="2308276"/>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Users Can Export Insights For Offline Use.</a:t>
            </a:r>
          </a:p>
        </p:txBody>
      </p:sp>
      <p:sp>
        <p:nvSpPr>
          <p:cNvPr id="57" name="Rectangle: Single Corner Snipped 56">
            <a:extLst>
              <a:ext uri="{FF2B5EF4-FFF2-40B4-BE49-F238E27FC236}">
                <a16:creationId xmlns:a16="http://schemas.microsoft.com/office/drawing/2014/main" id="{7AC2BB00-38AB-2B7B-6746-9CD9F3134F7D}"/>
              </a:ext>
            </a:extLst>
          </p:cNvPr>
          <p:cNvSpPr/>
          <p:nvPr/>
        </p:nvSpPr>
        <p:spPr>
          <a:xfrm>
            <a:off x="8588649" y="3131844"/>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Users Zoom In, Hover Over Graphs, And Explore Trends.</a:t>
            </a:r>
          </a:p>
        </p:txBody>
      </p:sp>
      <p:sp>
        <p:nvSpPr>
          <p:cNvPr id="58" name="Rectangle: Single Corner Snipped 57">
            <a:extLst>
              <a:ext uri="{FF2B5EF4-FFF2-40B4-BE49-F238E27FC236}">
                <a16:creationId xmlns:a16="http://schemas.microsoft.com/office/drawing/2014/main" id="{9D2C57A9-D99C-D26C-0070-7076E423DA2E}"/>
              </a:ext>
            </a:extLst>
          </p:cNvPr>
          <p:cNvSpPr/>
          <p:nvPr/>
        </p:nvSpPr>
        <p:spPr>
          <a:xfrm>
            <a:off x="8588649" y="3919195"/>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Power BI Loads The Updated Visualisation.</a:t>
            </a:r>
          </a:p>
        </p:txBody>
      </p:sp>
      <p:cxnSp>
        <p:nvCxnSpPr>
          <p:cNvPr id="1033" name="Connector: Curved 1032">
            <a:extLst>
              <a:ext uri="{FF2B5EF4-FFF2-40B4-BE49-F238E27FC236}">
                <a16:creationId xmlns:a16="http://schemas.microsoft.com/office/drawing/2014/main" id="{B5DE0493-69E4-DE01-5DE6-D19F2BE9F3C3}"/>
              </a:ext>
            </a:extLst>
          </p:cNvPr>
          <p:cNvCxnSpPr>
            <a:cxnSpLocks/>
            <a:stCxn id="11" idx="2"/>
            <a:endCxn id="12" idx="2"/>
          </p:cNvCxnSpPr>
          <p:nvPr/>
        </p:nvCxnSpPr>
        <p:spPr>
          <a:xfrm rot="5400000" flipH="1" flipV="1">
            <a:off x="4228613" y="2264749"/>
            <a:ext cx="6320" cy="5828017"/>
          </a:xfrm>
          <a:prstGeom prst="curvedConnector3">
            <a:avLst>
              <a:gd name="adj1" fmla="val -12619652"/>
            </a:avLst>
          </a:prstGeom>
          <a:ln>
            <a:tailEnd type="triangle"/>
          </a:ln>
        </p:spPr>
        <p:style>
          <a:lnRef idx="1">
            <a:schemeClr val="dk1"/>
          </a:lnRef>
          <a:fillRef idx="0">
            <a:schemeClr val="dk1"/>
          </a:fillRef>
          <a:effectRef idx="0">
            <a:schemeClr val="dk1"/>
          </a:effectRef>
          <a:fontRef idx="minor">
            <a:schemeClr val="tx1"/>
          </a:fontRef>
        </p:style>
      </p:cxnSp>
      <p:cxnSp>
        <p:nvCxnSpPr>
          <p:cNvPr id="1042" name="Straight Arrow Connector 1041">
            <a:extLst>
              <a:ext uri="{FF2B5EF4-FFF2-40B4-BE49-F238E27FC236}">
                <a16:creationId xmlns:a16="http://schemas.microsoft.com/office/drawing/2014/main" id="{6220E1EF-768C-4EE9-C302-62608D531039}"/>
              </a:ext>
            </a:extLst>
          </p:cNvPr>
          <p:cNvCxnSpPr>
            <a:cxnSpLocks/>
            <a:stCxn id="4" idx="3"/>
            <a:endCxn id="49" idx="2"/>
          </p:cNvCxnSpPr>
          <p:nvPr/>
        </p:nvCxnSpPr>
        <p:spPr>
          <a:xfrm>
            <a:off x="2134928" y="1418973"/>
            <a:ext cx="8171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5" name="Straight Arrow Connector 1044">
            <a:extLst>
              <a:ext uri="{FF2B5EF4-FFF2-40B4-BE49-F238E27FC236}">
                <a16:creationId xmlns:a16="http://schemas.microsoft.com/office/drawing/2014/main" id="{492688F4-B591-FE64-8744-9C63551989AA}"/>
              </a:ext>
            </a:extLst>
          </p:cNvPr>
          <p:cNvCxnSpPr>
            <a:cxnSpLocks/>
          </p:cNvCxnSpPr>
          <p:nvPr/>
        </p:nvCxnSpPr>
        <p:spPr>
          <a:xfrm>
            <a:off x="2134928" y="2237376"/>
            <a:ext cx="8171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0" name="Straight Arrow Connector 1049">
            <a:extLst>
              <a:ext uri="{FF2B5EF4-FFF2-40B4-BE49-F238E27FC236}">
                <a16:creationId xmlns:a16="http://schemas.microsoft.com/office/drawing/2014/main" id="{7083C623-88E4-74CB-572A-AA7C51054F1C}"/>
              </a:ext>
            </a:extLst>
          </p:cNvPr>
          <p:cNvCxnSpPr>
            <a:cxnSpLocks/>
          </p:cNvCxnSpPr>
          <p:nvPr/>
        </p:nvCxnSpPr>
        <p:spPr>
          <a:xfrm>
            <a:off x="2134928" y="3072583"/>
            <a:ext cx="8171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1" name="Straight Arrow Connector 1050">
            <a:extLst>
              <a:ext uri="{FF2B5EF4-FFF2-40B4-BE49-F238E27FC236}">
                <a16:creationId xmlns:a16="http://schemas.microsoft.com/office/drawing/2014/main" id="{3C67726E-A400-D1DC-6212-02CB750DD622}"/>
              </a:ext>
            </a:extLst>
          </p:cNvPr>
          <p:cNvCxnSpPr>
            <a:cxnSpLocks/>
          </p:cNvCxnSpPr>
          <p:nvPr/>
        </p:nvCxnSpPr>
        <p:spPr>
          <a:xfrm>
            <a:off x="2134928" y="3973160"/>
            <a:ext cx="8171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2" name="Straight Arrow Connector 1051">
            <a:extLst>
              <a:ext uri="{FF2B5EF4-FFF2-40B4-BE49-F238E27FC236}">
                <a16:creationId xmlns:a16="http://schemas.microsoft.com/office/drawing/2014/main" id="{304914B9-1749-5A31-2019-6239A0C39055}"/>
              </a:ext>
            </a:extLst>
          </p:cNvPr>
          <p:cNvCxnSpPr>
            <a:cxnSpLocks/>
          </p:cNvCxnSpPr>
          <p:nvPr/>
        </p:nvCxnSpPr>
        <p:spPr>
          <a:xfrm>
            <a:off x="2134928" y="4820007"/>
            <a:ext cx="81716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Straight Arrow Connector 1052">
            <a:extLst>
              <a:ext uri="{FF2B5EF4-FFF2-40B4-BE49-F238E27FC236}">
                <a16:creationId xmlns:a16="http://schemas.microsoft.com/office/drawing/2014/main" id="{92D10212-BA0C-02E9-89FE-8DF19A759C4F}"/>
              </a:ext>
            </a:extLst>
          </p:cNvPr>
          <p:cNvCxnSpPr>
            <a:cxnSpLocks/>
            <a:stCxn id="12" idx="3"/>
            <a:endCxn id="58" idx="2"/>
          </p:cNvCxnSpPr>
          <p:nvPr/>
        </p:nvCxnSpPr>
        <p:spPr>
          <a:xfrm flipV="1">
            <a:off x="8065151" y="4173964"/>
            <a:ext cx="523498" cy="639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6" name="Straight Arrow Connector 1055">
            <a:extLst>
              <a:ext uri="{FF2B5EF4-FFF2-40B4-BE49-F238E27FC236}">
                <a16:creationId xmlns:a16="http://schemas.microsoft.com/office/drawing/2014/main" id="{96E0D625-4A1C-B36B-DCDE-E0DD7FA5EA5F}"/>
              </a:ext>
            </a:extLst>
          </p:cNvPr>
          <p:cNvCxnSpPr>
            <a:cxnSpLocks/>
            <a:stCxn id="13" idx="3"/>
            <a:endCxn id="57" idx="2"/>
          </p:cNvCxnSpPr>
          <p:nvPr/>
        </p:nvCxnSpPr>
        <p:spPr>
          <a:xfrm flipV="1">
            <a:off x="8065150" y="3386613"/>
            <a:ext cx="523499" cy="5325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9" name="Straight Arrow Connector 1058">
            <a:extLst>
              <a:ext uri="{FF2B5EF4-FFF2-40B4-BE49-F238E27FC236}">
                <a16:creationId xmlns:a16="http://schemas.microsoft.com/office/drawing/2014/main" id="{4048DF72-730F-F2B4-7953-40B11B7D763C}"/>
              </a:ext>
            </a:extLst>
          </p:cNvPr>
          <p:cNvCxnSpPr>
            <a:cxnSpLocks/>
            <a:stCxn id="14" idx="3"/>
            <a:endCxn id="56" idx="2"/>
          </p:cNvCxnSpPr>
          <p:nvPr/>
        </p:nvCxnSpPr>
        <p:spPr>
          <a:xfrm flipV="1">
            <a:off x="8065149" y="2563045"/>
            <a:ext cx="523500" cy="461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95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8FC9039F-F28A-DA33-FF30-2B16844971A9}"/>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6EF9074-5421-C895-C6EA-9BEE7586D4D7}"/>
              </a:ext>
            </a:extLst>
          </p:cNvPr>
          <p:cNvSpPr txBox="1"/>
          <p:nvPr/>
        </p:nvSpPr>
        <p:spPr>
          <a:xfrm>
            <a:off x="434411" y="145814"/>
            <a:ext cx="10558267" cy="8617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dirty="0">
                <a:solidFill>
                  <a:srgbClr val="007367"/>
                </a:solidFill>
                <a:latin typeface="Inter"/>
                <a:ea typeface="Inter"/>
                <a:cs typeface="Inter"/>
                <a:sym typeface="Inter"/>
              </a:rPr>
              <a:t>Back-End</a:t>
            </a:r>
            <a:r>
              <a:rPr lang="en-US" sz="2800" b="1" dirty="0">
                <a:solidFill>
                  <a:srgbClr val="A58255"/>
                </a:solidFill>
                <a:latin typeface="Inter"/>
                <a:ea typeface="Inter"/>
                <a:cs typeface="Inter"/>
                <a:sym typeface="Inter"/>
              </a:rPr>
              <a:t> Design:- </a:t>
            </a:r>
            <a:r>
              <a:rPr lang="en-US" sz="2200" dirty="0">
                <a:latin typeface="+mj-lt"/>
              </a:rPr>
              <a:t>The back-end handles data processing, analysis, and </a:t>
            </a:r>
            <a:r>
              <a:rPr lang="en-US" sz="2200" dirty="0" err="1">
                <a:latin typeface="+mj-lt"/>
              </a:rPr>
              <a:t>visualisation</a:t>
            </a:r>
            <a:r>
              <a:rPr lang="en-US" sz="2200" dirty="0">
                <a:latin typeface="+mj-lt"/>
              </a:rPr>
              <a:t>.</a:t>
            </a:r>
            <a:endParaRPr lang="en-US" sz="2200" dirty="0">
              <a:solidFill>
                <a:schemeClr val="tx1"/>
              </a:solidFill>
              <a:latin typeface="+mj-lt"/>
              <a:ea typeface="Inter"/>
              <a:cs typeface="Inter"/>
              <a:sym typeface="Inter"/>
            </a:endParaRPr>
          </a:p>
        </p:txBody>
      </p:sp>
      <p:sp>
        <p:nvSpPr>
          <p:cNvPr id="2" name="Google Shape;10;p6">
            <a:extLst>
              <a:ext uri="{FF2B5EF4-FFF2-40B4-BE49-F238E27FC236}">
                <a16:creationId xmlns:a16="http://schemas.microsoft.com/office/drawing/2014/main" id="{6F67146F-2B6D-7004-E485-D85209852276}"/>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D7E56A5D-FABD-C5BF-0A1A-3F13870B997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Flowchart: Process 3">
            <a:extLst>
              <a:ext uri="{FF2B5EF4-FFF2-40B4-BE49-F238E27FC236}">
                <a16:creationId xmlns:a16="http://schemas.microsoft.com/office/drawing/2014/main" id="{E9343B9E-0EFB-B3A6-5634-9B49B65FF8FC}"/>
              </a:ext>
            </a:extLst>
          </p:cNvPr>
          <p:cNvSpPr/>
          <p:nvPr/>
        </p:nvSpPr>
        <p:spPr>
          <a:xfrm>
            <a:off x="500601" y="1205964"/>
            <a:ext cx="1775459" cy="42601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Data Collection From Data Sources</a:t>
            </a:r>
          </a:p>
        </p:txBody>
      </p:sp>
      <p:sp>
        <p:nvSpPr>
          <p:cNvPr id="8" name="Flowchart: Process 7">
            <a:extLst>
              <a:ext uri="{FF2B5EF4-FFF2-40B4-BE49-F238E27FC236}">
                <a16:creationId xmlns:a16="http://schemas.microsoft.com/office/drawing/2014/main" id="{D3BE921F-851C-1AFC-C577-8D6F4ECA9C74}"/>
              </a:ext>
            </a:extLst>
          </p:cNvPr>
          <p:cNvSpPr/>
          <p:nvPr/>
        </p:nvSpPr>
        <p:spPr>
          <a:xfrm>
            <a:off x="500602" y="1815180"/>
            <a:ext cx="1775458" cy="72382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Preprocessing Data (Cleaning, Normalization Etc.)</a:t>
            </a:r>
          </a:p>
        </p:txBody>
      </p:sp>
      <p:sp>
        <p:nvSpPr>
          <p:cNvPr id="9" name="Flowchart: Process 8">
            <a:extLst>
              <a:ext uri="{FF2B5EF4-FFF2-40B4-BE49-F238E27FC236}">
                <a16:creationId xmlns:a16="http://schemas.microsoft.com/office/drawing/2014/main" id="{7636CCCC-8017-1233-E859-FF6AAEB442CA}"/>
              </a:ext>
            </a:extLst>
          </p:cNvPr>
          <p:cNvSpPr/>
          <p:nvPr/>
        </p:nvSpPr>
        <p:spPr>
          <a:xfrm>
            <a:off x="500601" y="2715885"/>
            <a:ext cx="1775455" cy="72382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Storing Data In PostgreSQL/MySQL</a:t>
            </a:r>
          </a:p>
        </p:txBody>
      </p:sp>
      <p:sp>
        <p:nvSpPr>
          <p:cNvPr id="10" name="Flowchart: Process 9">
            <a:extLst>
              <a:ext uri="{FF2B5EF4-FFF2-40B4-BE49-F238E27FC236}">
                <a16:creationId xmlns:a16="http://schemas.microsoft.com/office/drawing/2014/main" id="{40592877-FF60-ED62-6FB3-13D229C62364}"/>
              </a:ext>
            </a:extLst>
          </p:cNvPr>
          <p:cNvSpPr/>
          <p:nvPr/>
        </p:nvSpPr>
        <p:spPr>
          <a:xfrm>
            <a:off x="500602" y="3581467"/>
            <a:ext cx="1775453" cy="72382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User Sends Request Via Front-End</a:t>
            </a:r>
          </a:p>
        </p:txBody>
      </p:sp>
      <p:sp>
        <p:nvSpPr>
          <p:cNvPr id="11" name="Flowchart: Process 10">
            <a:extLst>
              <a:ext uri="{FF2B5EF4-FFF2-40B4-BE49-F238E27FC236}">
                <a16:creationId xmlns:a16="http://schemas.microsoft.com/office/drawing/2014/main" id="{15ED12D8-CE3F-5AC1-59BC-05032DD46DCB}"/>
              </a:ext>
            </a:extLst>
          </p:cNvPr>
          <p:cNvSpPr/>
          <p:nvPr/>
        </p:nvSpPr>
        <p:spPr>
          <a:xfrm>
            <a:off x="500601" y="4458096"/>
            <a:ext cx="1775453" cy="72382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Back-End Receives API Request</a:t>
            </a:r>
          </a:p>
        </p:txBody>
      </p:sp>
      <p:sp>
        <p:nvSpPr>
          <p:cNvPr id="12" name="Flowchart: Process 11">
            <a:extLst>
              <a:ext uri="{FF2B5EF4-FFF2-40B4-BE49-F238E27FC236}">
                <a16:creationId xmlns:a16="http://schemas.microsoft.com/office/drawing/2014/main" id="{238D0876-4A03-9FD5-0593-F4B7C88BF95E}"/>
              </a:ext>
            </a:extLst>
          </p:cNvPr>
          <p:cNvSpPr/>
          <p:nvPr/>
        </p:nvSpPr>
        <p:spPr>
          <a:xfrm>
            <a:off x="6288160" y="4451777"/>
            <a:ext cx="1838739" cy="723821"/>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Fetch Filtered Data From Database</a:t>
            </a:r>
          </a:p>
        </p:txBody>
      </p:sp>
      <p:sp>
        <p:nvSpPr>
          <p:cNvPr id="13" name="Flowchart: Process 12">
            <a:extLst>
              <a:ext uri="{FF2B5EF4-FFF2-40B4-BE49-F238E27FC236}">
                <a16:creationId xmlns:a16="http://schemas.microsoft.com/office/drawing/2014/main" id="{DD4DF018-88BE-CF08-808A-ADDFEDFCA1C0}"/>
              </a:ext>
            </a:extLst>
          </p:cNvPr>
          <p:cNvSpPr/>
          <p:nvPr/>
        </p:nvSpPr>
        <p:spPr>
          <a:xfrm>
            <a:off x="6288161" y="3533101"/>
            <a:ext cx="1838739" cy="77218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Generate Secure Power BI Embed Token</a:t>
            </a:r>
          </a:p>
        </p:txBody>
      </p:sp>
      <p:sp>
        <p:nvSpPr>
          <p:cNvPr id="14" name="Flowchart: Process 13">
            <a:extLst>
              <a:ext uri="{FF2B5EF4-FFF2-40B4-BE49-F238E27FC236}">
                <a16:creationId xmlns:a16="http://schemas.microsoft.com/office/drawing/2014/main" id="{9BA62506-8583-3957-02CE-017E0BD4BD5A}"/>
              </a:ext>
            </a:extLst>
          </p:cNvPr>
          <p:cNvSpPr/>
          <p:nvPr/>
        </p:nvSpPr>
        <p:spPr>
          <a:xfrm>
            <a:off x="6288161" y="2662791"/>
            <a:ext cx="1838738" cy="72382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Send Data &amp; Embed URL To Front-End</a:t>
            </a:r>
          </a:p>
        </p:txBody>
      </p:sp>
      <p:cxnSp>
        <p:nvCxnSpPr>
          <p:cNvPr id="16" name="Straight Arrow Connector 15">
            <a:extLst>
              <a:ext uri="{FF2B5EF4-FFF2-40B4-BE49-F238E27FC236}">
                <a16:creationId xmlns:a16="http://schemas.microsoft.com/office/drawing/2014/main" id="{FC91A1FE-B116-17FB-3162-4C0573316310}"/>
              </a:ext>
            </a:extLst>
          </p:cNvPr>
          <p:cNvCxnSpPr>
            <a:cxnSpLocks/>
            <a:stCxn id="4" idx="2"/>
            <a:endCxn id="8" idx="0"/>
          </p:cNvCxnSpPr>
          <p:nvPr/>
        </p:nvCxnSpPr>
        <p:spPr>
          <a:xfrm>
            <a:off x="1388331" y="1631982"/>
            <a:ext cx="0" cy="183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401FE37-6CA1-B300-90B8-98702D77D855}"/>
              </a:ext>
            </a:extLst>
          </p:cNvPr>
          <p:cNvCxnSpPr>
            <a:cxnSpLocks/>
            <a:stCxn id="8" idx="2"/>
            <a:endCxn id="9" idx="0"/>
          </p:cNvCxnSpPr>
          <p:nvPr/>
        </p:nvCxnSpPr>
        <p:spPr>
          <a:xfrm flipH="1">
            <a:off x="1388329" y="2539001"/>
            <a:ext cx="2" cy="17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C125C04-D9B3-60FD-B29A-0CA0FA1B8DA9}"/>
              </a:ext>
            </a:extLst>
          </p:cNvPr>
          <p:cNvCxnSpPr>
            <a:cxnSpLocks/>
            <a:stCxn id="9" idx="2"/>
            <a:endCxn id="10" idx="0"/>
          </p:cNvCxnSpPr>
          <p:nvPr/>
        </p:nvCxnSpPr>
        <p:spPr>
          <a:xfrm>
            <a:off x="1388329" y="3439706"/>
            <a:ext cx="0" cy="1417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1C47AF2-A7DE-C245-0484-C7006DCD9A9E}"/>
              </a:ext>
            </a:extLst>
          </p:cNvPr>
          <p:cNvCxnSpPr>
            <a:cxnSpLocks/>
            <a:stCxn id="10" idx="2"/>
            <a:endCxn id="11" idx="0"/>
          </p:cNvCxnSpPr>
          <p:nvPr/>
        </p:nvCxnSpPr>
        <p:spPr>
          <a:xfrm flipH="1">
            <a:off x="1388328" y="4305289"/>
            <a:ext cx="1" cy="1528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60F0FDB-9ADE-D8A4-1D28-C57F094AD740}"/>
              </a:ext>
            </a:extLst>
          </p:cNvPr>
          <p:cNvCxnSpPr>
            <a:cxnSpLocks/>
            <a:stCxn id="12" idx="0"/>
            <a:endCxn id="13" idx="2"/>
          </p:cNvCxnSpPr>
          <p:nvPr/>
        </p:nvCxnSpPr>
        <p:spPr>
          <a:xfrm flipV="1">
            <a:off x="7207530" y="4305289"/>
            <a:ext cx="1" cy="1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6E8974E-1CC3-D693-53B0-ACDEE9EDFCC5}"/>
              </a:ext>
            </a:extLst>
          </p:cNvPr>
          <p:cNvCxnSpPr>
            <a:cxnSpLocks/>
            <a:stCxn id="13" idx="0"/>
            <a:endCxn id="14" idx="2"/>
          </p:cNvCxnSpPr>
          <p:nvPr/>
        </p:nvCxnSpPr>
        <p:spPr>
          <a:xfrm flipH="1" flipV="1">
            <a:off x="7207530" y="3386613"/>
            <a:ext cx="1" cy="1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Single Corner Snipped 48">
            <a:extLst>
              <a:ext uri="{FF2B5EF4-FFF2-40B4-BE49-F238E27FC236}">
                <a16:creationId xmlns:a16="http://schemas.microsoft.com/office/drawing/2014/main" id="{50B6D0E5-337A-898D-E02A-61CEA26BA22D}"/>
              </a:ext>
            </a:extLst>
          </p:cNvPr>
          <p:cNvSpPr/>
          <p:nvPr/>
        </p:nvSpPr>
        <p:spPr>
          <a:xfrm>
            <a:off x="2952090" y="1164204"/>
            <a:ext cx="2951751"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Fetching Datasets Containing Global And India Crop Production.</a:t>
            </a:r>
          </a:p>
        </p:txBody>
      </p:sp>
      <p:sp>
        <p:nvSpPr>
          <p:cNvPr id="50" name="Rectangle: Single Corner Snipped 49">
            <a:extLst>
              <a:ext uri="{FF2B5EF4-FFF2-40B4-BE49-F238E27FC236}">
                <a16:creationId xmlns:a16="http://schemas.microsoft.com/office/drawing/2014/main" id="{24A33E73-2FE5-2719-7A50-3588107F0D30}"/>
              </a:ext>
            </a:extLst>
          </p:cNvPr>
          <p:cNvSpPr/>
          <p:nvPr/>
        </p:nvSpPr>
        <p:spPr>
          <a:xfrm>
            <a:off x="2952091" y="1982607"/>
            <a:ext cx="295175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Handle Missing Values, Normalize Formats For Consistency.</a:t>
            </a:r>
          </a:p>
        </p:txBody>
      </p:sp>
      <p:sp>
        <p:nvSpPr>
          <p:cNvPr id="51" name="Rectangle: Single Corner Snipped 50">
            <a:extLst>
              <a:ext uri="{FF2B5EF4-FFF2-40B4-BE49-F238E27FC236}">
                <a16:creationId xmlns:a16="http://schemas.microsoft.com/office/drawing/2014/main" id="{747CCDD5-37A6-3F8B-FD2A-62D14C2C5C08}"/>
              </a:ext>
            </a:extLst>
          </p:cNvPr>
          <p:cNvSpPr/>
          <p:nvPr/>
        </p:nvSpPr>
        <p:spPr>
          <a:xfrm>
            <a:off x="2952091" y="2817814"/>
            <a:ext cx="295175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Structured Data Is Stored Using Django ORM.</a:t>
            </a:r>
          </a:p>
        </p:txBody>
      </p:sp>
      <p:sp>
        <p:nvSpPr>
          <p:cNvPr id="52" name="Rectangle: Single Corner Snipped 51">
            <a:extLst>
              <a:ext uri="{FF2B5EF4-FFF2-40B4-BE49-F238E27FC236}">
                <a16:creationId xmlns:a16="http://schemas.microsoft.com/office/drawing/2014/main" id="{6301CC12-4713-60E9-46FE-7EC137D29506}"/>
              </a:ext>
            </a:extLst>
          </p:cNvPr>
          <p:cNvSpPr/>
          <p:nvPr/>
        </p:nvSpPr>
        <p:spPr>
          <a:xfrm>
            <a:off x="2952090" y="3718391"/>
            <a:ext cx="3013499"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Filters Selected By Users Trigger An API Request.</a:t>
            </a:r>
          </a:p>
        </p:txBody>
      </p:sp>
      <p:sp>
        <p:nvSpPr>
          <p:cNvPr id="53" name="Rectangle: Single Corner Snipped 52">
            <a:extLst>
              <a:ext uri="{FF2B5EF4-FFF2-40B4-BE49-F238E27FC236}">
                <a16:creationId xmlns:a16="http://schemas.microsoft.com/office/drawing/2014/main" id="{512D960B-CE12-612E-4B8E-C5F4497F192E}"/>
              </a:ext>
            </a:extLst>
          </p:cNvPr>
          <p:cNvSpPr/>
          <p:nvPr/>
        </p:nvSpPr>
        <p:spPr>
          <a:xfrm>
            <a:off x="2952091" y="4553598"/>
            <a:ext cx="3013498"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Django REST API Processes The Request.</a:t>
            </a:r>
          </a:p>
        </p:txBody>
      </p:sp>
      <p:sp>
        <p:nvSpPr>
          <p:cNvPr id="56" name="Rectangle: Single Corner Snipped 55">
            <a:extLst>
              <a:ext uri="{FF2B5EF4-FFF2-40B4-BE49-F238E27FC236}">
                <a16:creationId xmlns:a16="http://schemas.microsoft.com/office/drawing/2014/main" id="{1F19F2E7-265D-B1AC-8548-2BD3AAEFC64B}"/>
              </a:ext>
            </a:extLst>
          </p:cNvPr>
          <p:cNvSpPr/>
          <p:nvPr/>
        </p:nvSpPr>
        <p:spPr>
          <a:xfrm>
            <a:off x="8777492" y="2328576"/>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Embed URL Is Sent For Dynamic Visualisation.</a:t>
            </a:r>
          </a:p>
        </p:txBody>
      </p:sp>
      <p:sp>
        <p:nvSpPr>
          <p:cNvPr id="57" name="Rectangle: Single Corner Snipped 56">
            <a:extLst>
              <a:ext uri="{FF2B5EF4-FFF2-40B4-BE49-F238E27FC236}">
                <a16:creationId xmlns:a16="http://schemas.microsoft.com/office/drawing/2014/main" id="{126C76E9-F603-C942-2761-2BF04560A101}"/>
              </a:ext>
            </a:extLst>
          </p:cNvPr>
          <p:cNvSpPr/>
          <p:nvPr/>
        </p:nvSpPr>
        <p:spPr>
          <a:xfrm>
            <a:off x="8777492" y="3131844"/>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API Call To Power BI Returns An Authentication Token.</a:t>
            </a:r>
          </a:p>
        </p:txBody>
      </p:sp>
      <p:sp>
        <p:nvSpPr>
          <p:cNvPr id="58" name="Rectangle: Single Corner Snipped 57">
            <a:extLst>
              <a:ext uri="{FF2B5EF4-FFF2-40B4-BE49-F238E27FC236}">
                <a16:creationId xmlns:a16="http://schemas.microsoft.com/office/drawing/2014/main" id="{7708E10A-62DD-C6B2-359C-65600811BF61}"/>
              </a:ext>
            </a:extLst>
          </p:cNvPr>
          <p:cNvSpPr/>
          <p:nvPr/>
        </p:nvSpPr>
        <p:spPr>
          <a:xfrm>
            <a:off x="8777492" y="3919195"/>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SQL Queries Retrieve Filtered Crop Data.</a:t>
            </a:r>
          </a:p>
        </p:txBody>
      </p:sp>
      <p:cxnSp>
        <p:nvCxnSpPr>
          <p:cNvPr id="1033" name="Connector: Curved 1032">
            <a:extLst>
              <a:ext uri="{FF2B5EF4-FFF2-40B4-BE49-F238E27FC236}">
                <a16:creationId xmlns:a16="http://schemas.microsoft.com/office/drawing/2014/main" id="{1CCDB69F-D107-23E7-1193-FAD02F41AF6C}"/>
              </a:ext>
            </a:extLst>
          </p:cNvPr>
          <p:cNvCxnSpPr>
            <a:cxnSpLocks/>
            <a:stCxn id="11" idx="2"/>
            <a:endCxn id="12" idx="2"/>
          </p:cNvCxnSpPr>
          <p:nvPr/>
        </p:nvCxnSpPr>
        <p:spPr>
          <a:xfrm rot="5400000" flipH="1" flipV="1">
            <a:off x="4294769" y="2269157"/>
            <a:ext cx="6320" cy="5819202"/>
          </a:xfrm>
          <a:prstGeom prst="curvedConnector3">
            <a:avLst>
              <a:gd name="adj1" fmla="val -12581187"/>
            </a:avLst>
          </a:prstGeom>
          <a:ln>
            <a:tailEnd type="triangle"/>
          </a:ln>
        </p:spPr>
        <p:style>
          <a:lnRef idx="1">
            <a:schemeClr val="dk1"/>
          </a:lnRef>
          <a:fillRef idx="0">
            <a:schemeClr val="dk1"/>
          </a:fillRef>
          <a:effectRef idx="0">
            <a:schemeClr val="dk1"/>
          </a:effectRef>
          <a:fontRef idx="minor">
            <a:schemeClr val="tx1"/>
          </a:fontRef>
        </p:style>
      </p:cxnSp>
      <p:cxnSp>
        <p:nvCxnSpPr>
          <p:cNvPr id="1042" name="Straight Arrow Connector 1041">
            <a:extLst>
              <a:ext uri="{FF2B5EF4-FFF2-40B4-BE49-F238E27FC236}">
                <a16:creationId xmlns:a16="http://schemas.microsoft.com/office/drawing/2014/main" id="{405AAD30-918F-B451-9FFB-FBF37095BF9D}"/>
              </a:ext>
            </a:extLst>
          </p:cNvPr>
          <p:cNvCxnSpPr>
            <a:cxnSpLocks/>
            <a:stCxn id="4" idx="3"/>
            <a:endCxn id="49" idx="2"/>
          </p:cNvCxnSpPr>
          <p:nvPr/>
        </p:nvCxnSpPr>
        <p:spPr>
          <a:xfrm>
            <a:off x="2276060" y="1418973"/>
            <a:ext cx="6760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5" name="Straight Arrow Connector 1044">
            <a:extLst>
              <a:ext uri="{FF2B5EF4-FFF2-40B4-BE49-F238E27FC236}">
                <a16:creationId xmlns:a16="http://schemas.microsoft.com/office/drawing/2014/main" id="{FDD96489-2D3E-102F-93CA-77AF7CA4CC50}"/>
              </a:ext>
            </a:extLst>
          </p:cNvPr>
          <p:cNvCxnSpPr>
            <a:cxnSpLocks/>
            <a:endCxn id="50" idx="2"/>
          </p:cNvCxnSpPr>
          <p:nvPr/>
        </p:nvCxnSpPr>
        <p:spPr>
          <a:xfrm>
            <a:off x="2260614" y="2206811"/>
            <a:ext cx="691477" cy="305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0" name="Straight Arrow Connector 1049">
            <a:extLst>
              <a:ext uri="{FF2B5EF4-FFF2-40B4-BE49-F238E27FC236}">
                <a16:creationId xmlns:a16="http://schemas.microsoft.com/office/drawing/2014/main" id="{4BD52807-6DC6-0068-7F66-FC0D8F8961E9}"/>
              </a:ext>
            </a:extLst>
          </p:cNvPr>
          <p:cNvCxnSpPr>
            <a:cxnSpLocks/>
            <a:stCxn id="9" idx="3"/>
          </p:cNvCxnSpPr>
          <p:nvPr/>
        </p:nvCxnSpPr>
        <p:spPr>
          <a:xfrm flipV="1">
            <a:off x="2276056" y="3072583"/>
            <a:ext cx="676035" cy="5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1" name="Straight Arrow Connector 1050">
            <a:extLst>
              <a:ext uri="{FF2B5EF4-FFF2-40B4-BE49-F238E27FC236}">
                <a16:creationId xmlns:a16="http://schemas.microsoft.com/office/drawing/2014/main" id="{A46F3E66-8EFD-EBEB-AE52-496DA153667D}"/>
              </a:ext>
            </a:extLst>
          </p:cNvPr>
          <p:cNvCxnSpPr>
            <a:cxnSpLocks/>
            <a:stCxn id="10" idx="3"/>
          </p:cNvCxnSpPr>
          <p:nvPr/>
        </p:nvCxnSpPr>
        <p:spPr>
          <a:xfrm>
            <a:off x="2276055" y="3943378"/>
            <a:ext cx="676036" cy="297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2" name="Straight Arrow Connector 1051">
            <a:extLst>
              <a:ext uri="{FF2B5EF4-FFF2-40B4-BE49-F238E27FC236}">
                <a16:creationId xmlns:a16="http://schemas.microsoft.com/office/drawing/2014/main" id="{FA541B4E-5C07-6700-D1F2-062704567201}"/>
              </a:ext>
            </a:extLst>
          </p:cNvPr>
          <p:cNvCxnSpPr>
            <a:cxnSpLocks/>
            <a:stCxn id="11" idx="3"/>
          </p:cNvCxnSpPr>
          <p:nvPr/>
        </p:nvCxnSpPr>
        <p:spPr>
          <a:xfrm>
            <a:off x="2276054" y="4820007"/>
            <a:ext cx="6760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3" name="Straight Arrow Connector 1052">
            <a:extLst>
              <a:ext uri="{FF2B5EF4-FFF2-40B4-BE49-F238E27FC236}">
                <a16:creationId xmlns:a16="http://schemas.microsoft.com/office/drawing/2014/main" id="{129FC649-1C4F-FC8C-0E52-659B8521426F}"/>
              </a:ext>
            </a:extLst>
          </p:cNvPr>
          <p:cNvCxnSpPr>
            <a:cxnSpLocks/>
            <a:stCxn id="12" idx="3"/>
            <a:endCxn id="58" idx="2"/>
          </p:cNvCxnSpPr>
          <p:nvPr/>
        </p:nvCxnSpPr>
        <p:spPr>
          <a:xfrm flipV="1">
            <a:off x="8126899" y="4173964"/>
            <a:ext cx="650593" cy="639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6" name="Straight Arrow Connector 1055">
            <a:extLst>
              <a:ext uri="{FF2B5EF4-FFF2-40B4-BE49-F238E27FC236}">
                <a16:creationId xmlns:a16="http://schemas.microsoft.com/office/drawing/2014/main" id="{42A86FFD-F8E2-DF93-9A73-4410F809C838}"/>
              </a:ext>
            </a:extLst>
          </p:cNvPr>
          <p:cNvCxnSpPr>
            <a:cxnSpLocks/>
            <a:stCxn id="13" idx="3"/>
            <a:endCxn id="57" idx="2"/>
          </p:cNvCxnSpPr>
          <p:nvPr/>
        </p:nvCxnSpPr>
        <p:spPr>
          <a:xfrm flipV="1">
            <a:off x="8126900" y="3386613"/>
            <a:ext cx="650592" cy="5325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9" name="Straight Arrow Connector 1058">
            <a:extLst>
              <a:ext uri="{FF2B5EF4-FFF2-40B4-BE49-F238E27FC236}">
                <a16:creationId xmlns:a16="http://schemas.microsoft.com/office/drawing/2014/main" id="{B195F89D-483D-6818-3318-337562DEC8EE}"/>
              </a:ext>
            </a:extLst>
          </p:cNvPr>
          <p:cNvCxnSpPr>
            <a:cxnSpLocks/>
            <a:stCxn id="14" idx="3"/>
            <a:endCxn id="56" idx="2"/>
          </p:cNvCxnSpPr>
          <p:nvPr/>
        </p:nvCxnSpPr>
        <p:spPr>
          <a:xfrm flipV="1">
            <a:off x="8126899" y="2583345"/>
            <a:ext cx="650593" cy="441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Process 16">
            <a:extLst>
              <a:ext uri="{FF2B5EF4-FFF2-40B4-BE49-F238E27FC236}">
                <a16:creationId xmlns:a16="http://schemas.microsoft.com/office/drawing/2014/main" id="{6686F832-FABE-3BD3-1865-7DAC8CD537D5}"/>
              </a:ext>
            </a:extLst>
          </p:cNvPr>
          <p:cNvSpPr/>
          <p:nvPr/>
        </p:nvSpPr>
        <p:spPr>
          <a:xfrm>
            <a:off x="6288161" y="1792481"/>
            <a:ext cx="1838738" cy="72382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Power BI Updates Dashboard</a:t>
            </a:r>
          </a:p>
        </p:txBody>
      </p:sp>
      <p:sp>
        <p:nvSpPr>
          <p:cNvPr id="20" name="Rectangle: Single Corner Snipped 19">
            <a:extLst>
              <a:ext uri="{FF2B5EF4-FFF2-40B4-BE49-F238E27FC236}">
                <a16:creationId xmlns:a16="http://schemas.microsoft.com/office/drawing/2014/main" id="{B704F68C-4AE3-FA28-1019-621A7B253277}"/>
              </a:ext>
            </a:extLst>
          </p:cNvPr>
          <p:cNvSpPr/>
          <p:nvPr/>
        </p:nvSpPr>
        <p:spPr>
          <a:xfrm>
            <a:off x="8777492" y="1525308"/>
            <a:ext cx="2750820"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Dashboard Refreshes With New Insights.</a:t>
            </a:r>
          </a:p>
        </p:txBody>
      </p:sp>
      <p:cxnSp>
        <p:nvCxnSpPr>
          <p:cNvPr id="61" name="Straight Arrow Connector 60">
            <a:extLst>
              <a:ext uri="{FF2B5EF4-FFF2-40B4-BE49-F238E27FC236}">
                <a16:creationId xmlns:a16="http://schemas.microsoft.com/office/drawing/2014/main" id="{710BC7CD-F174-B803-DD1D-A373812D31C3}"/>
              </a:ext>
            </a:extLst>
          </p:cNvPr>
          <p:cNvCxnSpPr>
            <a:cxnSpLocks/>
          </p:cNvCxnSpPr>
          <p:nvPr/>
        </p:nvCxnSpPr>
        <p:spPr>
          <a:xfrm flipV="1">
            <a:off x="8126899" y="1793925"/>
            <a:ext cx="650593" cy="4413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152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8FC9039F-F28A-DA33-FF30-2B16844971A9}"/>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C6EF9074-5421-C895-C6EA-9BEE7586D4D7}"/>
              </a:ext>
            </a:extLst>
          </p:cNvPr>
          <p:cNvSpPr txBox="1"/>
          <p:nvPr/>
        </p:nvSpPr>
        <p:spPr>
          <a:xfrm>
            <a:off x="434411" y="-2798"/>
            <a:ext cx="10558267" cy="954067"/>
          </a:xfrm>
          <a:prstGeom prst="rect">
            <a:avLst/>
          </a:prstGeom>
          <a:noFill/>
          <a:ln>
            <a:noFill/>
          </a:ln>
        </p:spPr>
        <p:txBody>
          <a:bodyPr spcFirstLastPara="1" wrap="square" lIns="91425" tIns="45700" rIns="91425" bIns="45700" anchor="t" anchorCtr="0">
            <a:spAutoFit/>
          </a:bodyPr>
          <a:lstStyle/>
          <a:p>
            <a:pPr lvl="0"/>
            <a:r>
              <a:rPr lang="en-US" sz="2800" b="1" dirty="0">
                <a:solidFill>
                  <a:srgbClr val="007367"/>
                </a:solidFill>
                <a:latin typeface="Inter"/>
                <a:ea typeface="Inter"/>
                <a:cs typeface="Inter"/>
                <a:sym typeface="Inter"/>
              </a:rPr>
              <a:t>Usability</a:t>
            </a:r>
            <a:r>
              <a:rPr lang="en-US" sz="2800" b="1" dirty="0">
                <a:solidFill>
                  <a:srgbClr val="A58255"/>
                </a:solidFill>
                <a:latin typeface="Inter"/>
                <a:ea typeface="Inter"/>
                <a:cs typeface="Inter"/>
                <a:sym typeface="Inter"/>
              </a:rPr>
              <a:t> Design</a:t>
            </a:r>
            <a:r>
              <a:rPr lang="en-US" sz="2800" b="1" dirty="0">
                <a:solidFill>
                  <a:srgbClr val="A58255"/>
                </a:solidFill>
                <a:ea typeface="Inter"/>
                <a:cs typeface="Inter"/>
                <a:sym typeface="Inter"/>
              </a:rPr>
              <a:t>:- </a:t>
            </a:r>
            <a:r>
              <a:rPr lang="en-US" sz="2200" dirty="0">
                <a:solidFill>
                  <a:schemeClr val="tx1"/>
                </a:solidFill>
              </a:rPr>
              <a:t>The usability design ensures the system is user-friendly and meets user needs.</a:t>
            </a:r>
            <a:r>
              <a:rPr lang="en-US" sz="2800" dirty="0">
                <a:solidFill>
                  <a:schemeClr val="tx1"/>
                </a:solidFill>
              </a:rPr>
              <a:t> </a:t>
            </a:r>
            <a:endParaRPr lang="en-US" sz="2800" dirty="0">
              <a:solidFill>
                <a:schemeClr val="tx1"/>
              </a:solidFill>
              <a:ea typeface="Inter"/>
              <a:cs typeface="Inter"/>
              <a:sym typeface="Inter"/>
            </a:endParaRPr>
          </a:p>
        </p:txBody>
      </p:sp>
      <p:sp>
        <p:nvSpPr>
          <p:cNvPr id="2" name="Google Shape;10;p6">
            <a:extLst>
              <a:ext uri="{FF2B5EF4-FFF2-40B4-BE49-F238E27FC236}">
                <a16:creationId xmlns:a16="http://schemas.microsoft.com/office/drawing/2014/main" id="{6F67146F-2B6D-7004-E485-D85209852276}"/>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D7E56A5D-FABD-C5BF-0A1A-3F13870B997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Flowchart: Process 3">
            <a:extLst>
              <a:ext uri="{FF2B5EF4-FFF2-40B4-BE49-F238E27FC236}">
                <a16:creationId xmlns:a16="http://schemas.microsoft.com/office/drawing/2014/main" id="{E9343B9E-0EFB-B3A6-5634-9B49B65FF8FC}"/>
              </a:ext>
            </a:extLst>
          </p:cNvPr>
          <p:cNvSpPr/>
          <p:nvPr/>
        </p:nvSpPr>
        <p:spPr>
          <a:xfrm>
            <a:off x="5050676" y="833881"/>
            <a:ext cx="1325735" cy="42601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User Login Into System</a:t>
            </a:r>
          </a:p>
        </p:txBody>
      </p:sp>
      <p:sp>
        <p:nvSpPr>
          <p:cNvPr id="8" name="Flowchart: Process 7">
            <a:extLst>
              <a:ext uri="{FF2B5EF4-FFF2-40B4-BE49-F238E27FC236}">
                <a16:creationId xmlns:a16="http://schemas.microsoft.com/office/drawing/2014/main" id="{D3BE921F-851C-1AFC-C577-8D6F4ECA9C74}"/>
              </a:ext>
            </a:extLst>
          </p:cNvPr>
          <p:cNvSpPr/>
          <p:nvPr/>
        </p:nvSpPr>
        <p:spPr>
          <a:xfrm>
            <a:off x="5136228" y="1406387"/>
            <a:ext cx="1154629" cy="54467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Navigation To Dashboard</a:t>
            </a:r>
          </a:p>
        </p:txBody>
      </p:sp>
      <p:sp>
        <p:nvSpPr>
          <p:cNvPr id="9" name="Flowchart: Process 8">
            <a:extLst>
              <a:ext uri="{FF2B5EF4-FFF2-40B4-BE49-F238E27FC236}">
                <a16:creationId xmlns:a16="http://schemas.microsoft.com/office/drawing/2014/main" id="{7636CCCC-8017-1233-E859-FF6AAEB442CA}"/>
              </a:ext>
            </a:extLst>
          </p:cNvPr>
          <p:cNvSpPr/>
          <p:nvPr/>
        </p:nvSpPr>
        <p:spPr>
          <a:xfrm>
            <a:off x="4756040" y="2068646"/>
            <a:ext cx="1914605" cy="50953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User Selects Filters (Crop, Year, Region Etc.)</a:t>
            </a:r>
          </a:p>
        </p:txBody>
      </p:sp>
      <p:sp>
        <p:nvSpPr>
          <p:cNvPr id="10" name="Flowchart: Process 9">
            <a:extLst>
              <a:ext uri="{FF2B5EF4-FFF2-40B4-BE49-F238E27FC236}">
                <a16:creationId xmlns:a16="http://schemas.microsoft.com/office/drawing/2014/main" id="{40592877-FF60-ED62-6FB3-13D229C62364}"/>
              </a:ext>
            </a:extLst>
          </p:cNvPr>
          <p:cNvSpPr/>
          <p:nvPr/>
        </p:nvSpPr>
        <p:spPr>
          <a:xfrm>
            <a:off x="4822072" y="5235754"/>
            <a:ext cx="1775453" cy="50953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Allow Report Download (PDF/CSV)</a:t>
            </a:r>
          </a:p>
        </p:txBody>
      </p:sp>
      <p:sp>
        <p:nvSpPr>
          <p:cNvPr id="11" name="Flowchart: Process 10">
            <a:extLst>
              <a:ext uri="{FF2B5EF4-FFF2-40B4-BE49-F238E27FC236}">
                <a16:creationId xmlns:a16="http://schemas.microsoft.com/office/drawing/2014/main" id="{15ED12D8-CE3F-5AC1-59BC-05032DD46DCB}"/>
              </a:ext>
            </a:extLst>
          </p:cNvPr>
          <p:cNvSpPr/>
          <p:nvPr/>
        </p:nvSpPr>
        <p:spPr>
          <a:xfrm>
            <a:off x="4897743" y="5905865"/>
            <a:ext cx="1627653" cy="46776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User Provides Feedback (Optional)</a:t>
            </a:r>
          </a:p>
        </p:txBody>
      </p:sp>
      <p:sp>
        <p:nvSpPr>
          <p:cNvPr id="12" name="Flowchart: Process 11">
            <a:extLst>
              <a:ext uri="{FF2B5EF4-FFF2-40B4-BE49-F238E27FC236}">
                <a16:creationId xmlns:a16="http://schemas.microsoft.com/office/drawing/2014/main" id="{238D0876-4A03-9FD5-0593-F4B7C88BF95E}"/>
              </a:ext>
            </a:extLst>
          </p:cNvPr>
          <p:cNvSpPr/>
          <p:nvPr/>
        </p:nvSpPr>
        <p:spPr>
          <a:xfrm>
            <a:off x="719109" y="3250132"/>
            <a:ext cx="1456254" cy="46776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Display Power BI Insights</a:t>
            </a:r>
          </a:p>
        </p:txBody>
      </p:sp>
      <p:sp>
        <p:nvSpPr>
          <p:cNvPr id="13" name="Flowchart: Process 12">
            <a:extLst>
              <a:ext uri="{FF2B5EF4-FFF2-40B4-BE49-F238E27FC236}">
                <a16:creationId xmlns:a16="http://schemas.microsoft.com/office/drawing/2014/main" id="{DD4DF018-88BE-CF08-808A-ADDFEDFCA1C0}"/>
              </a:ext>
            </a:extLst>
          </p:cNvPr>
          <p:cNvSpPr/>
          <p:nvPr/>
        </p:nvSpPr>
        <p:spPr>
          <a:xfrm>
            <a:off x="527867" y="3927106"/>
            <a:ext cx="1838739" cy="50953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Allow User Interactions (Zoom, Hover, Etc.)</a:t>
            </a:r>
          </a:p>
        </p:txBody>
      </p:sp>
      <p:sp>
        <p:nvSpPr>
          <p:cNvPr id="14" name="Flowchart: Process 13">
            <a:extLst>
              <a:ext uri="{FF2B5EF4-FFF2-40B4-BE49-F238E27FC236}">
                <a16:creationId xmlns:a16="http://schemas.microsoft.com/office/drawing/2014/main" id="{9BA62506-8583-3957-02CE-017E0BD4BD5A}"/>
              </a:ext>
            </a:extLst>
          </p:cNvPr>
          <p:cNvSpPr/>
          <p:nvPr/>
        </p:nvSpPr>
        <p:spPr>
          <a:xfrm>
            <a:off x="7595037" y="3258799"/>
            <a:ext cx="1775454" cy="50953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Show Error Message (“No Data Available)</a:t>
            </a:r>
          </a:p>
        </p:txBody>
      </p:sp>
      <p:cxnSp>
        <p:nvCxnSpPr>
          <p:cNvPr id="16" name="Straight Arrow Connector 15">
            <a:extLst>
              <a:ext uri="{FF2B5EF4-FFF2-40B4-BE49-F238E27FC236}">
                <a16:creationId xmlns:a16="http://schemas.microsoft.com/office/drawing/2014/main" id="{FC91A1FE-B116-17FB-3162-4C0573316310}"/>
              </a:ext>
            </a:extLst>
          </p:cNvPr>
          <p:cNvCxnSpPr>
            <a:cxnSpLocks/>
            <a:stCxn id="4" idx="2"/>
            <a:endCxn id="8" idx="0"/>
          </p:cNvCxnSpPr>
          <p:nvPr/>
        </p:nvCxnSpPr>
        <p:spPr>
          <a:xfrm flipH="1">
            <a:off x="5713543" y="1259899"/>
            <a:ext cx="1" cy="1464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401FE37-6CA1-B300-90B8-98702D77D855}"/>
              </a:ext>
            </a:extLst>
          </p:cNvPr>
          <p:cNvCxnSpPr>
            <a:cxnSpLocks/>
            <a:stCxn id="8" idx="2"/>
            <a:endCxn id="9" idx="0"/>
          </p:cNvCxnSpPr>
          <p:nvPr/>
        </p:nvCxnSpPr>
        <p:spPr>
          <a:xfrm flipH="1">
            <a:off x="5713343" y="1951065"/>
            <a:ext cx="200" cy="117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1C125C04-D9B3-60FD-B29A-0CA0FA1B8DA9}"/>
              </a:ext>
            </a:extLst>
          </p:cNvPr>
          <p:cNvCxnSpPr>
            <a:cxnSpLocks/>
            <a:stCxn id="9" idx="2"/>
            <a:endCxn id="40" idx="0"/>
          </p:cNvCxnSpPr>
          <p:nvPr/>
        </p:nvCxnSpPr>
        <p:spPr>
          <a:xfrm flipH="1">
            <a:off x="5709800" y="2578184"/>
            <a:ext cx="3543" cy="1208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Single Corner Snipped 48">
            <a:extLst>
              <a:ext uri="{FF2B5EF4-FFF2-40B4-BE49-F238E27FC236}">
                <a16:creationId xmlns:a16="http://schemas.microsoft.com/office/drawing/2014/main" id="{50B6D0E5-337A-898D-E02A-61CEA26BA22D}"/>
              </a:ext>
            </a:extLst>
          </p:cNvPr>
          <p:cNvSpPr/>
          <p:nvPr/>
        </p:nvSpPr>
        <p:spPr>
          <a:xfrm>
            <a:off x="6629169" y="501837"/>
            <a:ext cx="2335927"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t>Authentication Ensures Secure Access To Reports.</a:t>
            </a:r>
          </a:p>
        </p:txBody>
      </p:sp>
      <p:sp>
        <p:nvSpPr>
          <p:cNvPr id="50" name="Rectangle: Single Corner Snipped 49">
            <a:extLst>
              <a:ext uri="{FF2B5EF4-FFF2-40B4-BE49-F238E27FC236}">
                <a16:creationId xmlns:a16="http://schemas.microsoft.com/office/drawing/2014/main" id="{24A33E73-2FE5-2719-7A50-3588107F0D30}"/>
              </a:ext>
            </a:extLst>
          </p:cNvPr>
          <p:cNvSpPr/>
          <p:nvPr/>
        </p:nvSpPr>
        <p:spPr>
          <a:xfrm>
            <a:off x="6570175" y="1128574"/>
            <a:ext cx="2750820" cy="42296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t>Users Land On The Homepage With Key Visualisation.</a:t>
            </a:r>
          </a:p>
        </p:txBody>
      </p:sp>
      <p:sp>
        <p:nvSpPr>
          <p:cNvPr id="51" name="Rectangle: Single Corner Snipped 50">
            <a:extLst>
              <a:ext uri="{FF2B5EF4-FFF2-40B4-BE49-F238E27FC236}">
                <a16:creationId xmlns:a16="http://schemas.microsoft.com/office/drawing/2014/main" id="{747CCDD5-37A6-3F8B-FD2A-62D14C2C5C08}"/>
              </a:ext>
            </a:extLst>
          </p:cNvPr>
          <p:cNvSpPr/>
          <p:nvPr/>
        </p:nvSpPr>
        <p:spPr>
          <a:xfrm>
            <a:off x="6873042" y="1662899"/>
            <a:ext cx="2215184"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t>Filters Adjust Data Display For Custom Insights.</a:t>
            </a:r>
          </a:p>
        </p:txBody>
      </p:sp>
      <p:sp>
        <p:nvSpPr>
          <p:cNvPr id="52" name="Rectangle: Single Corner Snipped 51">
            <a:extLst>
              <a:ext uri="{FF2B5EF4-FFF2-40B4-BE49-F238E27FC236}">
                <a16:creationId xmlns:a16="http://schemas.microsoft.com/office/drawing/2014/main" id="{6301CC12-4713-60E9-46FE-7EC137D29506}"/>
              </a:ext>
            </a:extLst>
          </p:cNvPr>
          <p:cNvSpPr/>
          <p:nvPr/>
        </p:nvSpPr>
        <p:spPr>
          <a:xfrm>
            <a:off x="6842734" y="4965640"/>
            <a:ext cx="2205702"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t>Users Can Export Insights In Multiple Formats.</a:t>
            </a:r>
          </a:p>
        </p:txBody>
      </p:sp>
      <p:sp>
        <p:nvSpPr>
          <p:cNvPr id="53" name="Rectangle: Single Corner Snipped 52">
            <a:extLst>
              <a:ext uri="{FF2B5EF4-FFF2-40B4-BE49-F238E27FC236}">
                <a16:creationId xmlns:a16="http://schemas.microsoft.com/office/drawing/2014/main" id="{512D960B-CE12-612E-4B8E-C5F4497F192E}"/>
              </a:ext>
            </a:extLst>
          </p:cNvPr>
          <p:cNvSpPr/>
          <p:nvPr/>
        </p:nvSpPr>
        <p:spPr>
          <a:xfrm>
            <a:off x="6842734" y="5592174"/>
            <a:ext cx="2205702"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t>Feedback Is Collected For System Improvements.</a:t>
            </a:r>
          </a:p>
        </p:txBody>
      </p:sp>
      <p:sp>
        <p:nvSpPr>
          <p:cNvPr id="56" name="Rectangle: Single Corner Snipped 55">
            <a:extLst>
              <a:ext uri="{FF2B5EF4-FFF2-40B4-BE49-F238E27FC236}">
                <a16:creationId xmlns:a16="http://schemas.microsoft.com/office/drawing/2014/main" id="{1F19F2E7-265D-B1AC-8548-2BD3AAEFC64B}"/>
              </a:ext>
            </a:extLst>
          </p:cNvPr>
          <p:cNvSpPr/>
          <p:nvPr/>
        </p:nvSpPr>
        <p:spPr>
          <a:xfrm>
            <a:off x="9751527" y="2954721"/>
            <a:ext cx="2208098"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t>A Clear Message Guides Users On Missing Data.</a:t>
            </a:r>
          </a:p>
        </p:txBody>
      </p:sp>
      <p:sp>
        <p:nvSpPr>
          <p:cNvPr id="57" name="Rectangle: Single Corner Snipped 56">
            <a:extLst>
              <a:ext uri="{FF2B5EF4-FFF2-40B4-BE49-F238E27FC236}">
                <a16:creationId xmlns:a16="http://schemas.microsoft.com/office/drawing/2014/main" id="{126C76E9-F603-C942-2761-2BF04560A101}"/>
              </a:ext>
            </a:extLst>
          </p:cNvPr>
          <p:cNvSpPr/>
          <p:nvPr/>
        </p:nvSpPr>
        <p:spPr>
          <a:xfrm>
            <a:off x="2632563" y="4004224"/>
            <a:ext cx="2215186"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t>Users Explore Trends With Interactive Elements.</a:t>
            </a:r>
          </a:p>
        </p:txBody>
      </p:sp>
      <p:sp>
        <p:nvSpPr>
          <p:cNvPr id="58" name="Rectangle: Single Corner Snipped 57">
            <a:extLst>
              <a:ext uri="{FF2B5EF4-FFF2-40B4-BE49-F238E27FC236}">
                <a16:creationId xmlns:a16="http://schemas.microsoft.com/office/drawing/2014/main" id="{7708E10A-62DD-C6B2-359C-65600811BF61}"/>
              </a:ext>
            </a:extLst>
          </p:cNvPr>
          <p:cNvSpPr/>
          <p:nvPr/>
        </p:nvSpPr>
        <p:spPr>
          <a:xfrm>
            <a:off x="2611316" y="3342492"/>
            <a:ext cx="2314578"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t>Dynamic Graphs And Table Update With Selected Data.</a:t>
            </a:r>
          </a:p>
        </p:txBody>
      </p:sp>
      <p:cxnSp>
        <p:nvCxnSpPr>
          <p:cNvPr id="1042" name="Straight Arrow Connector 1041">
            <a:extLst>
              <a:ext uri="{FF2B5EF4-FFF2-40B4-BE49-F238E27FC236}">
                <a16:creationId xmlns:a16="http://schemas.microsoft.com/office/drawing/2014/main" id="{405AAD30-918F-B451-9FFB-FBF37095BF9D}"/>
              </a:ext>
            </a:extLst>
          </p:cNvPr>
          <p:cNvCxnSpPr>
            <a:cxnSpLocks/>
            <a:stCxn id="4" idx="3"/>
            <a:endCxn id="49" idx="2"/>
          </p:cNvCxnSpPr>
          <p:nvPr/>
        </p:nvCxnSpPr>
        <p:spPr>
          <a:xfrm flipV="1">
            <a:off x="6376411" y="756606"/>
            <a:ext cx="252758" cy="2902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5" name="Straight Arrow Connector 1044">
            <a:extLst>
              <a:ext uri="{FF2B5EF4-FFF2-40B4-BE49-F238E27FC236}">
                <a16:creationId xmlns:a16="http://schemas.microsoft.com/office/drawing/2014/main" id="{FDD96489-2D3E-102F-93CA-77AF7CA4CC50}"/>
              </a:ext>
            </a:extLst>
          </p:cNvPr>
          <p:cNvCxnSpPr>
            <a:cxnSpLocks/>
            <a:stCxn id="8" idx="3"/>
            <a:endCxn id="50" idx="2"/>
          </p:cNvCxnSpPr>
          <p:nvPr/>
        </p:nvCxnSpPr>
        <p:spPr>
          <a:xfrm flipV="1">
            <a:off x="6290857" y="1340058"/>
            <a:ext cx="279318" cy="3386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0" name="Straight Arrow Connector 1049">
            <a:extLst>
              <a:ext uri="{FF2B5EF4-FFF2-40B4-BE49-F238E27FC236}">
                <a16:creationId xmlns:a16="http://schemas.microsoft.com/office/drawing/2014/main" id="{4BD52807-6DC6-0068-7F66-FC0D8F8961E9}"/>
              </a:ext>
            </a:extLst>
          </p:cNvPr>
          <p:cNvCxnSpPr>
            <a:cxnSpLocks/>
            <a:stCxn id="9" idx="3"/>
            <a:endCxn id="51" idx="2"/>
          </p:cNvCxnSpPr>
          <p:nvPr/>
        </p:nvCxnSpPr>
        <p:spPr>
          <a:xfrm flipV="1">
            <a:off x="6670645" y="1917668"/>
            <a:ext cx="202397" cy="4057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9" name="Straight Arrow Connector 1058">
            <a:extLst>
              <a:ext uri="{FF2B5EF4-FFF2-40B4-BE49-F238E27FC236}">
                <a16:creationId xmlns:a16="http://schemas.microsoft.com/office/drawing/2014/main" id="{B195F89D-483D-6818-3318-337562DEC8EE}"/>
              </a:ext>
            </a:extLst>
          </p:cNvPr>
          <p:cNvCxnSpPr>
            <a:cxnSpLocks/>
            <a:stCxn id="14" idx="3"/>
            <a:endCxn id="56" idx="2"/>
          </p:cNvCxnSpPr>
          <p:nvPr/>
        </p:nvCxnSpPr>
        <p:spPr>
          <a:xfrm flipV="1">
            <a:off x="9370491" y="3209490"/>
            <a:ext cx="381036" cy="304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Flowchart: Process 16">
            <a:extLst>
              <a:ext uri="{FF2B5EF4-FFF2-40B4-BE49-F238E27FC236}">
                <a16:creationId xmlns:a16="http://schemas.microsoft.com/office/drawing/2014/main" id="{6686F832-FABE-3BD3-1865-7DAC8CD537D5}"/>
              </a:ext>
            </a:extLst>
          </p:cNvPr>
          <p:cNvSpPr/>
          <p:nvPr/>
        </p:nvSpPr>
        <p:spPr>
          <a:xfrm>
            <a:off x="7668937" y="3927106"/>
            <a:ext cx="1627653" cy="46776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Suggest Alternatives Filters</a:t>
            </a:r>
          </a:p>
        </p:txBody>
      </p:sp>
      <p:sp>
        <p:nvSpPr>
          <p:cNvPr id="20" name="Rectangle: Single Corner Snipped 19">
            <a:extLst>
              <a:ext uri="{FF2B5EF4-FFF2-40B4-BE49-F238E27FC236}">
                <a16:creationId xmlns:a16="http://schemas.microsoft.com/office/drawing/2014/main" id="{B704F68C-4AE3-FA28-1019-621A7B253277}"/>
              </a:ext>
            </a:extLst>
          </p:cNvPr>
          <p:cNvSpPr/>
          <p:nvPr/>
        </p:nvSpPr>
        <p:spPr>
          <a:xfrm>
            <a:off x="9538742" y="3650016"/>
            <a:ext cx="2579036" cy="509538"/>
          </a:xfrm>
          <a:prstGeom prst="snip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300" dirty="0"/>
              <a:t>The System Recommends Different Parameter Selections.</a:t>
            </a:r>
          </a:p>
        </p:txBody>
      </p:sp>
      <p:sp>
        <p:nvSpPr>
          <p:cNvPr id="40" name="Flowchart: Decision 39"/>
          <p:cNvSpPr/>
          <p:nvPr/>
        </p:nvSpPr>
        <p:spPr>
          <a:xfrm>
            <a:off x="4790430" y="2699070"/>
            <a:ext cx="1838739" cy="723821"/>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Available</a:t>
            </a:r>
          </a:p>
        </p:txBody>
      </p:sp>
      <p:cxnSp>
        <p:nvCxnSpPr>
          <p:cNvPr id="1072" name="Connector: Elbow 1071">
            <a:extLst>
              <a:ext uri="{FF2B5EF4-FFF2-40B4-BE49-F238E27FC236}">
                <a16:creationId xmlns:a16="http://schemas.microsoft.com/office/drawing/2014/main" id="{F34EEDD2-8817-6127-449D-9E05BABB7C90}"/>
              </a:ext>
            </a:extLst>
          </p:cNvPr>
          <p:cNvCxnSpPr>
            <a:cxnSpLocks/>
            <a:stCxn id="40" idx="1"/>
            <a:endCxn id="12" idx="1"/>
          </p:cNvCxnSpPr>
          <p:nvPr/>
        </p:nvCxnSpPr>
        <p:spPr>
          <a:xfrm rot="10800000" flipV="1">
            <a:off x="719110" y="3060980"/>
            <a:ext cx="4071321" cy="423033"/>
          </a:xfrm>
          <a:prstGeom prst="bentConnector3">
            <a:avLst>
              <a:gd name="adj1" fmla="val 105615"/>
            </a:avLst>
          </a:prstGeom>
          <a:ln>
            <a:tailEnd type="triangle"/>
          </a:ln>
        </p:spPr>
        <p:style>
          <a:lnRef idx="1">
            <a:schemeClr val="dk1"/>
          </a:lnRef>
          <a:fillRef idx="0">
            <a:schemeClr val="dk1"/>
          </a:fillRef>
          <a:effectRef idx="0">
            <a:schemeClr val="dk1"/>
          </a:effectRef>
          <a:fontRef idx="minor">
            <a:schemeClr val="tx1"/>
          </a:fontRef>
        </p:style>
      </p:cxnSp>
      <p:sp>
        <p:nvSpPr>
          <p:cNvPr id="1078" name="TextBox 1077">
            <a:extLst>
              <a:ext uri="{FF2B5EF4-FFF2-40B4-BE49-F238E27FC236}">
                <a16:creationId xmlns:a16="http://schemas.microsoft.com/office/drawing/2014/main" id="{633A79BC-AC40-D84F-FC63-F0619BD66777}"/>
              </a:ext>
            </a:extLst>
          </p:cNvPr>
          <p:cNvSpPr txBox="1"/>
          <p:nvPr/>
        </p:nvSpPr>
        <p:spPr>
          <a:xfrm>
            <a:off x="4293241" y="2800833"/>
            <a:ext cx="660403" cy="307777"/>
          </a:xfrm>
          <a:prstGeom prst="rect">
            <a:avLst/>
          </a:prstGeom>
          <a:noFill/>
        </p:spPr>
        <p:txBody>
          <a:bodyPr wrap="square" rtlCol="0">
            <a:spAutoFit/>
          </a:bodyPr>
          <a:lstStyle/>
          <a:p>
            <a:r>
              <a:rPr lang="en-US" dirty="0"/>
              <a:t>Yes</a:t>
            </a:r>
            <a:endParaRPr lang="en-IN" dirty="0"/>
          </a:p>
        </p:txBody>
      </p:sp>
      <p:sp>
        <p:nvSpPr>
          <p:cNvPr id="1079" name="TextBox 1078">
            <a:extLst>
              <a:ext uri="{FF2B5EF4-FFF2-40B4-BE49-F238E27FC236}">
                <a16:creationId xmlns:a16="http://schemas.microsoft.com/office/drawing/2014/main" id="{BB0D0254-0C90-0BD7-FCCB-A8618308745D}"/>
              </a:ext>
            </a:extLst>
          </p:cNvPr>
          <p:cNvSpPr txBox="1"/>
          <p:nvPr/>
        </p:nvSpPr>
        <p:spPr>
          <a:xfrm>
            <a:off x="6629169" y="2796060"/>
            <a:ext cx="660403" cy="307777"/>
          </a:xfrm>
          <a:prstGeom prst="rect">
            <a:avLst/>
          </a:prstGeom>
          <a:noFill/>
        </p:spPr>
        <p:txBody>
          <a:bodyPr wrap="square" rtlCol="0">
            <a:spAutoFit/>
          </a:bodyPr>
          <a:lstStyle/>
          <a:p>
            <a:r>
              <a:rPr lang="en-US" dirty="0"/>
              <a:t>No</a:t>
            </a:r>
            <a:endParaRPr lang="en-IN" dirty="0"/>
          </a:p>
        </p:txBody>
      </p:sp>
      <p:cxnSp>
        <p:nvCxnSpPr>
          <p:cNvPr id="1081" name="Straight Arrow Connector 1080">
            <a:extLst>
              <a:ext uri="{FF2B5EF4-FFF2-40B4-BE49-F238E27FC236}">
                <a16:creationId xmlns:a16="http://schemas.microsoft.com/office/drawing/2014/main" id="{4B98C85F-45EE-3E00-9497-BB7253582BDE}"/>
              </a:ext>
            </a:extLst>
          </p:cNvPr>
          <p:cNvCxnSpPr>
            <a:cxnSpLocks/>
            <a:stCxn id="12" idx="2"/>
            <a:endCxn id="13" idx="0"/>
          </p:cNvCxnSpPr>
          <p:nvPr/>
        </p:nvCxnSpPr>
        <p:spPr>
          <a:xfrm>
            <a:off x="1447236" y="3717896"/>
            <a:ext cx="1" cy="209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4" name="Straight Arrow Connector 1083">
            <a:extLst>
              <a:ext uri="{FF2B5EF4-FFF2-40B4-BE49-F238E27FC236}">
                <a16:creationId xmlns:a16="http://schemas.microsoft.com/office/drawing/2014/main" id="{329D9AF0-2E6C-ABB7-FFB6-9860FC05CC37}"/>
              </a:ext>
            </a:extLst>
          </p:cNvPr>
          <p:cNvCxnSpPr>
            <a:cxnSpLocks/>
            <a:stCxn id="12" idx="3"/>
            <a:endCxn id="58" idx="2"/>
          </p:cNvCxnSpPr>
          <p:nvPr/>
        </p:nvCxnSpPr>
        <p:spPr>
          <a:xfrm>
            <a:off x="2175363" y="3484014"/>
            <a:ext cx="435953" cy="1132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5" name="Straight Arrow Connector 1084">
            <a:extLst>
              <a:ext uri="{FF2B5EF4-FFF2-40B4-BE49-F238E27FC236}">
                <a16:creationId xmlns:a16="http://schemas.microsoft.com/office/drawing/2014/main" id="{D9D2B05F-6B09-456D-784C-8FCFCF3F0992}"/>
              </a:ext>
            </a:extLst>
          </p:cNvPr>
          <p:cNvCxnSpPr>
            <a:cxnSpLocks/>
            <a:stCxn id="13" idx="3"/>
            <a:endCxn id="57" idx="2"/>
          </p:cNvCxnSpPr>
          <p:nvPr/>
        </p:nvCxnSpPr>
        <p:spPr>
          <a:xfrm>
            <a:off x="2366606" y="4181876"/>
            <a:ext cx="265957" cy="77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7" name="Straight Arrow Connector 1096">
            <a:extLst>
              <a:ext uri="{FF2B5EF4-FFF2-40B4-BE49-F238E27FC236}">
                <a16:creationId xmlns:a16="http://schemas.microsoft.com/office/drawing/2014/main" id="{28CF010B-0A7B-4EE9-DE35-90C67FEC5D56}"/>
              </a:ext>
            </a:extLst>
          </p:cNvPr>
          <p:cNvCxnSpPr>
            <a:cxnSpLocks/>
            <a:stCxn id="17" idx="3"/>
            <a:endCxn id="20" idx="2"/>
          </p:cNvCxnSpPr>
          <p:nvPr/>
        </p:nvCxnSpPr>
        <p:spPr>
          <a:xfrm flipV="1">
            <a:off x="9296590" y="3904785"/>
            <a:ext cx="242152" cy="256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9" name="Connector: Elbow 1098">
            <a:extLst>
              <a:ext uri="{FF2B5EF4-FFF2-40B4-BE49-F238E27FC236}">
                <a16:creationId xmlns:a16="http://schemas.microsoft.com/office/drawing/2014/main" id="{245F3582-3960-38D4-9007-CCC5F6F67101}"/>
              </a:ext>
            </a:extLst>
          </p:cNvPr>
          <p:cNvCxnSpPr>
            <a:cxnSpLocks/>
            <a:stCxn id="40" idx="3"/>
            <a:endCxn id="14" idx="0"/>
          </p:cNvCxnSpPr>
          <p:nvPr/>
        </p:nvCxnSpPr>
        <p:spPr>
          <a:xfrm>
            <a:off x="6629169" y="3060981"/>
            <a:ext cx="1853595" cy="19781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10" name="Straight Arrow Connector 1109">
            <a:extLst>
              <a:ext uri="{FF2B5EF4-FFF2-40B4-BE49-F238E27FC236}">
                <a16:creationId xmlns:a16="http://schemas.microsoft.com/office/drawing/2014/main" id="{C1EBA9B5-2558-EF85-F02F-F794705A4BB4}"/>
              </a:ext>
            </a:extLst>
          </p:cNvPr>
          <p:cNvCxnSpPr>
            <a:cxnSpLocks/>
            <a:stCxn id="14" idx="2"/>
            <a:endCxn id="17" idx="0"/>
          </p:cNvCxnSpPr>
          <p:nvPr/>
        </p:nvCxnSpPr>
        <p:spPr>
          <a:xfrm>
            <a:off x="8482764" y="3768337"/>
            <a:ext cx="0" cy="158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17" name="Flowchart: Decision 1116">
            <a:extLst>
              <a:ext uri="{FF2B5EF4-FFF2-40B4-BE49-F238E27FC236}">
                <a16:creationId xmlns:a16="http://schemas.microsoft.com/office/drawing/2014/main" id="{56F27975-218E-FC0E-2050-501A637EB707}"/>
              </a:ext>
            </a:extLst>
          </p:cNvPr>
          <p:cNvSpPr/>
          <p:nvPr/>
        </p:nvSpPr>
        <p:spPr>
          <a:xfrm>
            <a:off x="4953644" y="4456101"/>
            <a:ext cx="1496852" cy="623653"/>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User Needs</a:t>
            </a:r>
          </a:p>
        </p:txBody>
      </p:sp>
      <p:cxnSp>
        <p:nvCxnSpPr>
          <p:cNvPr id="1118" name="Connector: Elbow 1117">
            <a:extLst>
              <a:ext uri="{FF2B5EF4-FFF2-40B4-BE49-F238E27FC236}">
                <a16:creationId xmlns:a16="http://schemas.microsoft.com/office/drawing/2014/main" id="{977D0CA8-B98C-1D55-8216-051B6412698A}"/>
              </a:ext>
            </a:extLst>
          </p:cNvPr>
          <p:cNvCxnSpPr>
            <a:cxnSpLocks/>
            <a:stCxn id="13" idx="1"/>
            <a:endCxn id="1117" idx="1"/>
          </p:cNvCxnSpPr>
          <p:nvPr/>
        </p:nvCxnSpPr>
        <p:spPr>
          <a:xfrm rot="10800000" flipH="1" flipV="1">
            <a:off x="527866" y="4181876"/>
            <a:ext cx="4425777" cy="586052"/>
          </a:xfrm>
          <a:prstGeom prst="bentConnector3">
            <a:avLst>
              <a:gd name="adj1" fmla="val -5165"/>
            </a:avLst>
          </a:prstGeom>
          <a:ln>
            <a:tailEnd type="triangle"/>
          </a:ln>
        </p:spPr>
        <p:style>
          <a:lnRef idx="1">
            <a:schemeClr val="dk1"/>
          </a:lnRef>
          <a:fillRef idx="0">
            <a:schemeClr val="dk1"/>
          </a:fillRef>
          <a:effectRef idx="0">
            <a:schemeClr val="dk1"/>
          </a:effectRef>
          <a:fontRef idx="minor">
            <a:schemeClr val="tx1"/>
          </a:fontRef>
        </p:style>
      </p:cxnSp>
      <p:cxnSp>
        <p:nvCxnSpPr>
          <p:cNvPr id="1121" name="Connector: Elbow 1120">
            <a:extLst>
              <a:ext uri="{FF2B5EF4-FFF2-40B4-BE49-F238E27FC236}">
                <a16:creationId xmlns:a16="http://schemas.microsoft.com/office/drawing/2014/main" id="{574AABF4-BF41-ABFC-BD4A-5615140B819F}"/>
              </a:ext>
            </a:extLst>
          </p:cNvPr>
          <p:cNvCxnSpPr>
            <a:cxnSpLocks/>
            <a:stCxn id="17" idx="2"/>
            <a:endCxn id="1117" idx="3"/>
          </p:cNvCxnSpPr>
          <p:nvPr/>
        </p:nvCxnSpPr>
        <p:spPr>
          <a:xfrm rot="5400000">
            <a:off x="7280102" y="3565265"/>
            <a:ext cx="373057" cy="203226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24" name="Straight Arrow Connector 1123">
            <a:extLst>
              <a:ext uri="{FF2B5EF4-FFF2-40B4-BE49-F238E27FC236}">
                <a16:creationId xmlns:a16="http://schemas.microsoft.com/office/drawing/2014/main" id="{5E0A7578-47ED-478E-06EB-06CA9AF4ACA8}"/>
              </a:ext>
            </a:extLst>
          </p:cNvPr>
          <p:cNvCxnSpPr>
            <a:cxnSpLocks/>
            <a:stCxn id="1117" idx="2"/>
            <a:endCxn id="10" idx="0"/>
          </p:cNvCxnSpPr>
          <p:nvPr/>
        </p:nvCxnSpPr>
        <p:spPr>
          <a:xfrm>
            <a:off x="5702070" y="5079754"/>
            <a:ext cx="7729" cy="156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7" name="Straight Arrow Connector 1126">
            <a:extLst>
              <a:ext uri="{FF2B5EF4-FFF2-40B4-BE49-F238E27FC236}">
                <a16:creationId xmlns:a16="http://schemas.microsoft.com/office/drawing/2014/main" id="{60CBE5F8-B0E4-1A17-DCFF-B63B1EA7B003}"/>
              </a:ext>
            </a:extLst>
          </p:cNvPr>
          <p:cNvCxnSpPr>
            <a:cxnSpLocks/>
            <a:stCxn id="10" idx="2"/>
            <a:endCxn id="11" idx="0"/>
          </p:cNvCxnSpPr>
          <p:nvPr/>
        </p:nvCxnSpPr>
        <p:spPr>
          <a:xfrm>
            <a:off x="5709799" y="5745292"/>
            <a:ext cx="1771" cy="1605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2" name="Straight Arrow Connector 1131">
            <a:extLst>
              <a:ext uri="{FF2B5EF4-FFF2-40B4-BE49-F238E27FC236}">
                <a16:creationId xmlns:a16="http://schemas.microsoft.com/office/drawing/2014/main" id="{3E7F9E1A-8D33-8E10-E7E0-CE3B43F6187B}"/>
              </a:ext>
            </a:extLst>
          </p:cNvPr>
          <p:cNvCxnSpPr>
            <a:cxnSpLocks/>
            <a:stCxn id="10" idx="3"/>
            <a:endCxn id="52" idx="2"/>
          </p:cNvCxnSpPr>
          <p:nvPr/>
        </p:nvCxnSpPr>
        <p:spPr>
          <a:xfrm flipV="1">
            <a:off x="6597525" y="5220409"/>
            <a:ext cx="245209" cy="270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5" name="Straight Arrow Connector 1134">
            <a:extLst>
              <a:ext uri="{FF2B5EF4-FFF2-40B4-BE49-F238E27FC236}">
                <a16:creationId xmlns:a16="http://schemas.microsoft.com/office/drawing/2014/main" id="{B128126F-754B-735B-08D7-8CBEA33ACFD7}"/>
              </a:ext>
            </a:extLst>
          </p:cNvPr>
          <p:cNvCxnSpPr>
            <a:cxnSpLocks/>
            <a:stCxn id="11" idx="3"/>
            <a:endCxn id="53" idx="2"/>
          </p:cNvCxnSpPr>
          <p:nvPr/>
        </p:nvCxnSpPr>
        <p:spPr>
          <a:xfrm flipV="1">
            <a:off x="6525396" y="5846943"/>
            <a:ext cx="317338" cy="292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61524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CE17ADD4-AEE0-06AD-3103-F9BFC05B50CB}"/>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BBFBBDCE-2DD7-C8C2-7784-08730EFD9D5A}"/>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solidFill>
                  <a:srgbClr val="007367"/>
                </a:solidFill>
                <a:latin typeface="Inter"/>
                <a:ea typeface="Inter"/>
                <a:cs typeface="Inter"/>
                <a:sym typeface="Inter"/>
              </a:rPr>
              <a:t>Implementation</a:t>
            </a:r>
            <a:endParaRPr lang="en-US" sz="2800" dirty="0">
              <a:latin typeface="Inter"/>
              <a:ea typeface="Inter"/>
              <a:cs typeface="Inter"/>
              <a:sym typeface="Inter"/>
            </a:endParaRPr>
          </a:p>
        </p:txBody>
      </p:sp>
      <p:sp>
        <p:nvSpPr>
          <p:cNvPr id="46" name="Google Shape;46;p2">
            <a:extLst>
              <a:ext uri="{FF2B5EF4-FFF2-40B4-BE49-F238E27FC236}">
                <a16:creationId xmlns:a16="http://schemas.microsoft.com/office/drawing/2014/main" id="{D19D9388-C790-A7A4-8AC5-4BA3C8DAA0A8}"/>
              </a:ext>
            </a:extLst>
          </p:cNvPr>
          <p:cNvSpPr txBox="1"/>
          <p:nvPr/>
        </p:nvSpPr>
        <p:spPr>
          <a:xfrm>
            <a:off x="276808" y="991486"/>
            <a:ext cx="11480781" cy="4154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endParaRPr lang="en-US" dirty="0">
              <a:latin typeface="Inter" panose="020B0604020202020204" charset="0"/>
              <a:ea typeface="Inter" panose="020B0604020202020204" charset="0"/>
            </a:endParaRPr>
          </a:p>
        </p:txBody>
      </p:sp>
      <p:sp>
        <p:nvSpPr>
          <p:cNvPr id="2" name="Google Shape;10;p6">
            <a:extLst>
              <a:ext uri="{FF2B5EF4-FFF2-40B4-BE49-F238E27FC236}">
                <a16:creationId xmlns:a16="http://schemas.microsoft.com/office/drawing/2014/main" id="{8B776A02-8877-E897-2E06-E885DA6AAAF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65AD5955-D389-20FD-6A9F-20042F97FC7D}"/>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AA1DC051-245E-15AA-00E6-6186229CA4B7}"/>
              </a:ext>
            </a:extLst>
          </p:cNvPr>
          <p:cNvSpPr txBox="1"/>
          <p:nvPr/>
        </p:nvSpPr>
        <p:spPr>
          <a:xfrm>
            <a:off x="355608" y="701042"/>
            <a:ext cx="11480781" cy="769441"/>
          </a:xfrm>
          <a:prstGeom prst="rect">
            <a:avLst/>
          </a:prstGeom>
          <a:noFill/>
        </p:spPr>
        <p:txBody>
          <a:bodyPr wrap="square" rtlCol="0">
            <a:spAutoFit/>
          </a:bodyPr>
          <a:lstStyle/>
          <a:p>
            <a:r>
              <a:rPr lang="en-IN" sz="2200" dirty="0">
                <a:effectLst/>
                <a:latin typeface="+mn-lt"/>
                <a:ea typeface="Calibri" panose="020F0502020204030204" pitchFamily="34" charset="0"/>
                <a:cs typeface="Times New Roman" panose="02020603050405020304" pitchFamily="18" charset="0"/>
              </a:rPr>
              <a:t>Python Program To Check Whether The Dataset Contains All The Required Countries Are Not. Especially India.</a:t>
            </a:r>
            <a:endParaRPr lang="en-IN" sz="2200" dirty="0">
              <a:latin typeface="+mn-lt"/>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64962EC9-F67C-9731-9054-952D43A4E17E}"/>
              </a:ext>
            </a:extLst>
          </p:cNvPr>
          <p:cNvSpPr txBox="1"/>
          <p:nvPr/>
        </p:nvSpPr>
        <p:spPr>
          <a:xfrm>
            <a:off x="434411" y="1495820"/>
            <a:ext cx="8290722" cy="4708981"/>
          </a:xfrm>
          <a:prstGeom prst="rect">
            <a:avLst/>
          </a:prstGeom>
          <a:noFill/>
        </p:spPr>
        <p:txBody>
          <a:bodyPr wrap="square">
            <a:spAutoFit/>
          </a:bodyPr>
          <a:lstStyle/>
          <a:p>
            <a:r>
              <a:rPr lang="en-IN" b="1" dirty="0"/>
              <a:t>Pseudocode: Filtering Specific Countries from Dataset </a:t>
            </a:r>
          </a:p>
          <a:p>
            <a:r>
              <a:rPr lang="en-IN" sz="1500" b="1" dirty="0"/>
              <a:t>1. Import Required Library</a:t>
            </a:r>
          </a:p>
          <a:p>
            <a:r>
              <a:rPr lang="en-IN" dirty="0"/>
              <a:t>   Import `pandas` as `pd`.  </a:t>
            </a:r>
          </a:p>
          <a:p>
            <a:endParaRPr lang="en-IN" dirty="0"/>
          </a:p>
          <a:p>
            <a:r>
              <a:rPr lang="en-IN" sz="1500" b="1" dirty="0"/>
              <a:t>2. Load Dataset</a:t>
            </a:r>
          </a:p>
          <a:p>
            <a:r>
              <a:rPr lang="en-IN" dirty="0"/>
              <a:t>   Define `</a:t>
            </a:r>
            <a:r>
              <a:rPr lang="en-IN" dirty="0" err="1"/>
              <a:t>file_path</a:t>
            </a:r>
            <a:r>
              <a:rPr lang="en-IN" dirty="0"/>
              <a:t>` as the location of `Aggregated_Crop_Data.csv`.  </a:t>
            </a:r>
          </a:p>
          <a:p>
            <a:r>
              <a:rPr lang="en-IN" dirty="0"/>
              <a:t>   Read the CSV file into a </a:t>
            </a:r>
            <a:r>
              <a:rPr lang="en-IN" dirty="0" err="1"/>
              <a:t>DataFrame</a:t>
            </a:r>
            <a:r>
              <a:rPr lang="en-IN" dirty="0"/>
              <a:t> (`data`).  </a:t>
            </a:r>
          </a:p>
          <a:p>
            <a:endParaRPr lang="en-IN" dirty="0"/>
          </a:p>
          <a:p>
            <a:r>
              <a:rPr lang="en-IN" sz="1500" b="1" dirty="0"/>
              <a:t>3. Define Countries to Keep</a:t>
            </a:r>
          </a:p>
          <a:p>
            <a:r>
              <a:rPr lang="en-IN" dirty="0"/>
              <a:t>   Create a list `</a:t>
            </a:r>
            <a:r>
              <a:rPr lang="en-IN" dirty="0" err="1"/>
              <a:t>countries_to_include</a:t>
            </a:r>
            <a:r>
              <a:rPr lang="en-IN" dirty="0"/>
              <a:t>` with selected country names:  </a:t>
            </a:r>
          </a:p>
          <a:p>
            <a:r>
              <a:rPr lang="en-IN" dirty="0"/>
              <a:t>     `China, United States of America, Brazil, India, Russia, France, Mexico, Japan, Germany, Turkey`.  </a:t>
            </a:r>
          </a:p>
          <a:p>
            <a:endParaRPr lang="en-IN" sz="1500" b="1" dirty="0"/>
          </a:p>
          <a:p>
            <a:r>
              <a:rPr lang="en-IN" sz="1500" b="1" dirty="0"/>
              <a:t>4. Filter Data</a:t>
            </a:r>
          </a:p>
          <a:p>
            <a:r>
              <a:rPr lang="en-IN" dirty="0"/>
              <a:t>   Select only rows where the `Country` column matches values in `</a:t>
            </a:r>
            <a:r>
              <a:rPr lang="en-IN" dirty="0" err="1"/>
              <a:t>countries_to_include</a:t>
            </a:r>
            <a:r>
              <a:rPr lang="en-IN" dirty="0"/>
              <a:t>`.  </a:t>
            </a:r>
          </a:p>
          <a:p>
            <a:endParaRPr lang="en-IN" dirty="0"/>
          </a:p>
          <a:p>
            <a:r>
              <a:rPr lang="en-IN" sz="1500" b="1" dirty="0"/>
              <a:t>5. Save Filtered Data</a:t>
            </a:r>
          </a:p>
          <a:p>
            <a:r>
              <a:rPr lang="en-IN" dirty="0"/>
              <a:t>   - Define `</a:t>
            </a:r>
            <a:r>
              <a:rPr lang="en-IN" dirty="0" err="1"/>
              <a:t>output_file</a:t>
            </a:r>
            <a:r>
              <a:rPr lang="en-IN" dirty="0"/>
              <a:t>` as the location for `Filtered_Crop_Data.csv`.  </a:t>
            </a:r>
          </a:p>
          <a:p>
            <a:r>
              <a:rPr lang="en-IN" dirty="0"/>
              <a:t>   - Save the filtered data to a new CSV file without the index.  </a:t>
            </a:r>
          </a:p>
          <a:p>
            <a:endParaRPr lang="en-IN" dirty="0"/>
          </a:p>
          <a:p>
            <a:r>
              <a:rPr lang="en-IN" sz="1500" b="1" dirty="0"/>
              <a:t>6. Print Confirmation Message</a:t>
            </a:r>
          </a:p>
          <a:p>
            <a:r>
              <a:rPr lang="en-IN" dirty="0"/>
              <a:t>   - Display a message confirming that the filtered data is saved. </a:t>
            </a:r>
          </a:p>
        </p:txBody>
      </p:sp>
    </p:spTree>
    <p:extLst>
      <p:ext uri="{BB962C8B-B14F-4D97-AF65-F5344CB8AC3E}">
        <p14:creationId xmlns:p14="http://schemas.microsoft.com/office/powerpoint/2010/main" val="1655994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FE33EB0B-AAC4-680F-7B26-D938E6136771}"/>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5A0A7C89-0F4D-9E09-5C74-20DF8D8C1AC9}"/>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dirty="0">
                <a:solidFill>
                  <a:srgbClr val="007367"/>
                </a:solidFill>
                <a:latin typeface="Inter"/>
                <a:ea typeface="Inter"/>
                <a:cs typeface="Inter"/>
                <a:sym typeface="Inter"/>
              </a:rPr>
              <a:t>Sample Data Processing</a:t>
            </a:r>
            <a:r>
              <a:rPr lang="en-US" sz="2800" b="1" dirty="0">
                <a:solidFill>
                  <a:srgbClr val="A58255"/>
                </a:solidFill>
                <a:latin typeface="Inter"/>
                <a:ea typeface="Inter"/>
                <a:cs typeface="Inter"/>
                <a:sym typeface="Inter"/>
              </a:rPr>
              <a:t>: Code Snippets </a:t>
            </a:r>
            <a:endParaRPr lang="en-US" sz="2800" dirty="0">
              <a:latin typeface="Inter"/>
              <a:ea typeface="Inter"/>
              <a:cs typeface="Inter"/>
              <a:sym typeface="Inter"/>
            </a:endParaRPr>
          </a:p>
        </p:txBody>
      </p:sp>
      <p:sp>
        <p:nvSpPr>
          <p:cNvPr id="46" name="Google Shape;46;p2">
            <a:extLst>
              <a:ext uri="{FF2B5EF4-FFF2-40B4-BE49-F238E27FC236}">
                <a16:creationId xmlns:a16="http://schemas.microsoft.com/office/drawing/2014/main" id="{58CA24EC-4683-36F4-2E9F-FFB97383017D}"/>
              </a:ext>
            </a:extLst>
          </p:cNvPr>
          <p:cNvSpPr txBox="1"/>
          <p:nvPr/>
        </p:nvSpPr>
        <p:spPr>
          <a:xfrm>
            <a:off x="276808" y="991486"/>
            <a:ext cx="11480781" cy="4154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endParaRPr lang="en-US" dirty="0">
              <a:latin typeface="Inter" panose="020B0604020202020204" charset="0"/>
              <a:ea typeface="Inter" panose="020B0604020202020204" charset="0"/>
            </a:endParaRPr>
          </a:p>
        </p:txBody>
      </p:sp>
      <p:sp>
        <p:nvSpPr>
          <p:cNvPr id="2" name="Google Shape;10;p6">
            <a:extLst>
              <a:ext uri="{FF2B5EF4-FFF2-40B4-BE49-F238E27FC236}">
                <a16:creationId xmlns:a16="http://schemas.microsoft.com/office/drawing/2014/main" id="{333B3040-7036-D31F-A28B-BA8582377FE8}"/>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69225820-C386-B4BE-2C2D-FB2D6C1A9826}"/>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ECD18B50-56DF-E89C-D978-ECEE46C501A8}"/>
              </a:ext>
            </a:extLst>
          </p:cNvPr>
          <p:cNvSpPr txBox="1"/>
          <p:nvPr/>
        </p:nvSpPr>
        <p:spPr>
          <a:xfrm>
            <a:off x="919402" y="706772"/>
            <a:ext cx="10353194" cy="461665"/>
          </a:xfrm>
          <a:prstGeom prst="rect">
            <a:avLst/>
          </a:prstGeom>
          <a:noFill/>
        </p:spPr>
        <p:txBody>
          <a:bodyPr wrap="square" rtlCol="0">
            <a:spAutoFit/>
          </a:bodyPr>
          <a:lstStyle/>
          <a:p>
            <a:r>
              <a:rPr lang="en-US" sz="2400" dirty="0">
                <a:latin typeface="+mn-lt"/>
              </a:rPr>
              <a:t>1. Checking Whether The Required Countries Present Or Not. </a:t>
            </a:r>
            <a:endParaRPr lang="en-IN" sz="2400" dirty="0">
              <a:latin typeface="+mn-lt"/>
            </a:endParaRPr>
          </a:p>
        </p:txBody>
      </p:sp>
      <p:pic>
        <p:nvPicPr>
          <p:cNvPr id="5" name="Picture 4">
            <a:extLst>
              <a:ext uri="{FF2B5EF4-FFF2-40B4-BE49-F238E27FC236}">
                <a16:creationId xmlns:a16="http://schemas.microsoft.com/office/drawing/2014/main" id="{67DCF98B-CF4A-9A44-D813-308BBA674346}"/>
              </a:ext>
            </a:extLst>
          </p:cNvPr>
          <p:cNvPicPr>
            <a:picLocks noChangeAspect="1"/>
          </p:cNvPicPr>
          <p:nvPr/>
        </p:nvPicPr>
        <p:blipFill>
          <a:blip r:embed="rId4"/>
          <a:stretch>
            <a:fillRect/>
          </a:stretch>
        </p:blipFill>
        <p:spPr>
          <a:xfrm>
            <a:off x="919402" y="1406944"/>
            <a:ext cx="10353194" cy="4165465"/>
          </a:xfrm>
          <a:prstGeom prst="rect">
            <a:avLst/>
          </a:prstGeom>
        </p:spPr>
      </p:pic>
    </p:spTree>
    <p:extLst>
      <p:ext uri="{BB962C8B-B14F-4D97-AF65-F5344CB8AC3E}">
        <p14:creationId xmlns:p14="http://schemas.microsoft.com/office/powerpoint/2010/main" val="2573609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4D7A06BE-626F-AED8-E026-68102358C320}"/>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D7BF1359-ED20-FD40-BED8-072C48D8330F}"/>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solidFill>
                  <a:srgbClr val="007367"/>
                </a:solidFill>
                <a:latin typeface="Inter"/>
                <a:ea typeface="Inter"/>
                <a:cs typeface="Inter"/>
                <a:sym typeface="Inter"/>
              </a:rPr>
              <a:t>Implementation</a:t>
            </a:r>
            <a:endParaRPr lang="en-US" sz="2800" dirty="0">
              <a:latin typeface="Inter"/>
              <a:ea typeface="Inter"/>
              <a:cs typeface="Inter"/>
              <a:sym typeface="Inter"/>
            </a:endParaRPr>
          </a:p>
        </p:txBody>
      </p:sp>
      <p:sp>
        <p:nvSpPr>
          <p:cNvPr id="46" name="Google Shape;46;p2">
            <a:extLst>
              <a:ext uri="{FF2B5EF4-FFF2-40B4-BE49-F238E27FC236}">
                <a16:creationId xmlns:a16="http://schemas.microsoft.com/office/drawing/2014/main" id="{F0BAB63A-F2BC-5AD7-C85B-3301059803C5}"/>
              </a:ext>
            </a:extLst>
          </p:cNvPr>
          <p:cNvSpPr txBox="1"/>
          <p:nvPr/>
        </p:nvSpPr>
        <p:spPr>
          <a:xfrm>
            <a:off x="276808" y="991486"/>
            <a:ext cx="11480781" cy="4154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endParaRPr lang="en-US" dirty="0">
              <a:latin typeface="Inter" panose="020B0604020202020204" charset="0"/>
              <a:ea typeface="Inter" panose="020B0604020202020204" charset="0"/>
            </a:endParaRPr>
          </a:p>
        </p:txBody>
      </p:sp>
      <p:sp>
        <p:nvSpPr>
          <p:cNvPr id="2" name="Google Shape;10;p6">
            <a:extLst>
              <a:ext uri="{FF2B5EF4-FFF2-40B4-BE49-F238E27FC236}">
                <a16:creationId xmlns:a16="http://schemas.microsoft.com/office/drawing/2014/main" id="{C2668D75-E691-100B-0994-F0277A496B0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2E43A33A-F840-3BE8-0FC1-D7C93307FA4E}"/>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52125665-81AC-E230-EA1C-2D50BC73DC20}"/>
              </a:ext>
            </a:extLst>
          </p:cNvPr>
          <p:cNvSpPr txBox="1"/>
          <p:nvPr/>
        </p:nvSpPr>
        <p:spPr>
          <a:xfrm>
            <a:off x="355608" y="637543"/>
            <a:ext cx="11480781" cy="584775"/>
          </a:xfrm>
          <a:prstGeom prst="rect">
            <a:avLst/>
          </a:prstGeom>
          <a:noFill/>
        </p:spPr>
        <p:txBody>
          <a:bodyPr wrap="square" rtlCol="0">
            <a:spAutoFit/>
          </a:bodyPr>
          <a:lstStyle/>
          <a:p>
            <a:r>
              <a:rPr lang="en-IN" sz="1600" dirty="0">
                <a:effectLst/>
                <a:latin typeface="+mn-lt"/>
                <a:ea typeface="Calibri" panose="020F0502020204030204" pitchFamily="34" charset="0"/>
              </a:rPr>
              <a:t>Python Program To Aggregate The Dataset From The Year 2016 To 2023, Check The Total Production, Total Area Harvested, and Total Yield from The Aggregated Dataset.</a:t>
            </a:r>
            <a:endParaRPr lang="en-IN" sz="1600" dirty="0">
              <a:latin typeface="+mn-lt"/>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5A1A10D5-51D0-E213-BA59-92040D51078A}"/>
              </a:ext>
            </a:extLst>
          </p:cNvPr>
          <p:cNvSpPr txBox="1"/>
          <p:nvPr/>
        </p:nvSpPr>
        <p:spPr>
          <a:xfrm>
            <a:off x="355608" y="1286600"/>
            <a:ext cx="6115476" cy="4616648"/>
          </a:xfrm>
          <a:prstGeom prst="rect">
            <a:avLst/>
          </a:prstGeom>
          <a:noFill/>
        </p:spPr>
        <p:txBody>
          <a:bodyPr wrap="square">
            <a:spAutoFit/>
          </a:bodyPr>
          <a:lstStyle/>
          <a:p>
            <a:r>
              <a:rPr lang="en-US" sz="1500" b="1" dirty="0"/>
              <a:t>1. Import Required Library</a:t>
            </a:r>
          </a:p>
          <a:p>
            <a:r>
              <a:rPr lang="en-US" sz="1300" dirty="0"/>
              <a:t>   - Import the Pandas library to handle data operations.  </a:t>
            </a:r>
          </a:p>
          <a:p>
            <a:endParaRPr lang="en-US" sz="1300" dirty="0"/>
          </a:p>
          <a:p>
            <a:r>
              <a:rPr lang="en-US" sz="1500" b="1" dirty="0"/>
              <a:t>2. Define File Path and Load Data</a:t>
            </a:r>
          </a:p>
          <a:p>
            <a:r>
              <a:rPr lang="en-US" sz="1300" dirty="0"/>
              <a:t>   - Set the file path for the dataset (`DPP.csv`).  </a:t>
            </a:r>
          </a:p>
          <a:p>
            <a:r>
              <a:rPr lang="en-US" sz="1300" dirty="0"/>
              <a:t>   - Read the CSV file into a Pandas </a:t>
            </a:r>
            <a:r>
              <a:rPr lang="en-US" sz="1300" dirty="0" err="1"/>
              <a:t>DataFrame</a:t>
            </a:r>
            <a:r>
              <a:rPr lang="en-US" sz="1300" dirty="0"/>
              <a:t>.  </a:t>
            </a:r>
          </a:p>
          <a:p>
            <a:endParaRPr lang="en-US" sz="1300" dirty="0"/>
          </a:p>
          <a:p>
            <a:r>
              <a:rPr lang="en-US" sz="1500" b="1" dirty="0"/>
              <a:t>3. Filter Data for Years 2016 to 2023</a:t>
            </a:r>
          </a:p>
          <a:p>
            <a:r>
              <a:rPr lang="en-US" sz="1300" dirty="0"/>
              <a:t>   - Apply a condition to retain only the rows where the **"Year"** column is between **2016 and 2023**.  </a:t>
            </a:r>
          </a:p>
          <a:p>
            <a:endParaRPr lang="en-US" sz="1300" dirty="0"/>
          </a:p>
          <a:p>
            <a:r>
              <a:rPr lang="en-US" sz="1500" b="1" dirty="0"/>
              <a:t>4. Print Column Names</a:t>
            </a:r>
          </a:p>
          <a:p>
            <a:r>
              <a:rPr lang="en-US" sz="1300" dirty="0"/>
              <a:t>   - Display the column names to verify data structure.  </a:t>
            </a:r>
          </a:p>
          <a:p>
            <a:endParaRPr lang="en-US" sz="1300" dirty="0"/>
          </a:p>
          <a:p>
            <a:r>
              <a:rPr lang="en-US" sz="1500" b="1" dirty="0"/>
              <a:t>5. Aggregate Data by 'Country' and 'Crop</a:t>
            </a:r>
          </a:p>
          <a:p>
            <a:r>
              <a:rPr lang="en-US" sz="1300" dirty="0"/>
              <a:t>   - Group data by 'Country' and 'Crop'.</a:t>
            </a:r>
          </a:p>
          <a:p>
            <a:r>
              <a:rPr lang="en-US" sz="1300" dirty="0"/>
              <a:t>   - Compute the sum of:  </a:t>
            </a:r>
          </a:p>
          <a:p>
            <a:r>
              <a:rPr lang="en-US" sz="1300" dirty="0"/>
              <a:t>     - Production (t)</a:t>
            </a:r>
          </a:p>
          <a:p>
            <a:r>
              <a:rPr lang="en-US" sz="1300" dirty="0"/>
              <a:t>     - Area Harvested (ha)</a:t>
            </a:r>
          </a:p>
          <a:p>
            <a:r>
              <a:rPr lang="en-US" sz="1300" dirty="0"/>
              <a:t>     - Yield (kg/ha)</a:t>
            </a:r>
          </a:p>
          <a:p>
            <a:endParaRPr lang="en-US" sz="1300" dirty="0"/>
          </a:p>
          <a:p>
            <a:endParaRPr lang="en-IN" sz="1300" dirty="0"/>
          </a:p>
        </p:txBody>
      </p:sp>
      <p:sp>
        <p:nvSpPr>
          <p:cNvPr id="6" name="TextBox 5">
            <a:extLst>
              <a:ext uri="{FF2B5EF4-FFF2-40B4-BE49-F238E27FC236}">
                <a16:creationId xmlns:a16="http://schemas.microsoft.com/office/drawing/2014/main" id="{F800CB9F-E06F-CD3D-5F00-55EF38610ED4}"/>
              </a:ext>
            </a:extLst>
          </p:cNvPr>
          <p:cNvSpPr txBox="1"/>
          <p:nvPr/>
        </p:nvSpPr>
        <p:spPr>
          <a:xfrm>
            <a:off x="6065509" y="1286600"/>
            <a:ext cx="6097656" cy="2785378"/>
          </a:xfrm>
          <a:prstGeom prst="rect">
            <a:avLst/>
          </a:prstGeom>
          <a:noFill/>
        </p:spPr>
        <p:txBody>
          <a:bodyPr wrap="square">
            <a:spAutoFit/>
          </a:bodyPr>
          <a:lstStyle/>
          <a:p>
            <a:r>
              <a:rPr lang="en-US" sz="1300" dirty="0"/>
              <a:t>6. </a:t>
            </a:r>
            <a:r>
              <a:rPr lang="en-US" sz="1500" b="1" dirty="0"/>
              <a:t>Rename Columns for Better Readability</a:t>
            </a:r>
          </a:p>
          <a:p>
            <a:r>
              <a:rPr lang="en-US" sz="1300" dirty="0"/>
              <a:t>   - Change column names to:  </a:t>
            </a:r>
          </a:p>
          <a:p>
            <a:r>
              <a:rPr lang="en-US" sz="1300" dirty="0"/>
              <a:t>     - 'Production (t)' → 'Total Production (t)'</a:t>
            </a:r>
          </a:p>
          <a:p>
            <a:r>
              <a:rPr lang="en-US" sz="1300" dirty="0"/>
              <a:t>     - 'Area Harvested (ha)' → 'Total Area Harvested (ha)'</a:t>
            </a:r>
          </a:p>
          <a:p>
            <a:r>
              <a:rPr lang="en-US" sz="1300" dirty="0"/>
              <a:t>     - 'Yield (kg/ha)' → 'Total Yield (kg/ha)'</a:t>
            </a:r>
          </a:p>
          <a:p>
            <a:endParaRPr lang="en-US" sz="1300" dirty="0"/>
          </a:p>
          <a:p>
            <a:r>
              <a:rPr lang="en-US" sz="1300" dirty="0"/>
              <a:t>7. </a:t>
            </a:r>
            <a:r>
              <a:rPr lang="en-US" sz="1500" b="1" dirty="0"/>
              <a:t>Save the Aggregated Data to a New CSV File</a:t>
            </a:r>
          </a:p>
          <a:p>
            <a:r>
              <a:rPr lang="en-US" sz="1300" dirty="0"/>
              <a:t>   - Define an output filename (`Aggregated_Crop_Data.csv`).  </a:t>
            </a:r>
          </a:p>
          <a:p>
            <a:r>
              <a:rPr lang="en-US" sz="1300" dirty="0"/>
              <a:t>   - Save the modified dataset to this file.  </a:t>
            </a:r>
          </a:p>
          <a:p>
            <a:endParaRPr lang="en-US" sz="1300" dirty="0"/>
          </a:p>
          <a:p>
            <a:r>
              <a:rPr lang="en-US" sz="1300" dirty="0"/>
              <a:t>8. </a:t>
            </a:r>
            <a:r>
              <a:rPr lang="en-US" sz="1500" b="1" dirty="0"/>
              <a:t>Print Success Message</a:t>
            </a:r>
          </a:p>
          <a:p>
            <a:r>
              <a:rPr lang="en-US" sz="1300" dirty="0"/>
              <a:t>   - Display a confirmation message that data aggregation and saving were successful. </a:t>
            </a:r>
            <a:endParaRPr lang="en-IN" sz="1300" dirty="0"/>
          </a:p>
        </p:txBody>
      </p:sp>
    </p:spTree>
    <p:extLst>
      <p:ext uri="{BB962C8B-B14F-4D97-AF65-F5344CB8AC3E}">
        <p14:creationId xmlns:p14="http://schemas.microsoft.com/office/powerpoint/2010/main" val="38877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6E89B521-50B0-EF1F-A432-B602945247E5}"/>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27E30D58-757C-9A6B-0FD6-5875D59A291F}"/>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dirty="0">
                <a:solidFill>
                  <a:srgbClr val="007367"/>
                </a:solidFill>
                <a:latin typeface="Inter"/>
                <a:ea typeface="Inter"/>
                <a:cs typeface="Inter"/>
                <a:sym typeface="Inter"/>
              </a:rPr>
              <a:t>Sample Data Processing</a:t>
            </a:r>
            <a:r>
              <a:rPr lang="en-US" sz="2800" b="1" dirty="0">
                <a:solidFill>
                  <a:srgbClr val="A58255"/>
                </a:solidFill>
                <a:latin typeface="Inter"/>
                <a:ea typeface="Inter"/>
                <a:cs typeface="Inter"/>
                <a:sym typeface="Inter"/>
              </a:rPr>
              <a:t>: Code Snippets </a:t>
            </a:r>
            <a:endParaRPr lang="en-US" sz="2800" dirty="0">
              <a:latin typeface="Inter"/>
              <a:ea typeface="Inter"/>
              <a:cs typeface="Inter"/>
              <a:sym typeface="Inter"/>
            </a:endParaRPr>
          </a:p>
        </p:txBody>
      </p:sp>
      <p:sp>
        <p:nvSpPr>
          <p:cNvPr id="46" name="Google Shape;46;p2">
            <a:extLst>
              <a:ext uri="{FF2B5EF4-FFF2-40B4-BE49-F238E27FC236}">
                <a16:creationId xmlns:a16="http://schemas.microsoft.com/office/drawing/2014/main" id="{784718DB-B764-24AB-A1A9-B093580EAAE4}"/>
              </a:ext>
            </a:extLst>
          </p:cNvPr>
          <p:cNvSpPr txBox="1"/>
          <p:nvPr/>
        </p:nvSpPr>
        <p:spPr>
          <a:xfrm>
            <a:off x="276808" y="991486"/>
            <a:ext cx="11480781" cy="4154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endParaRPr lang="en-US" dirty="0">
              <a:latin typeface="Inter" panose="020B0604020202020204" charset="0"/>
              <a:ea typeface="Inter" panose="020B0604020202020204" charset="0"/>
            </a:endParaRPr>
          </a:p>
        </p:txBody>
      </p:sp>
      <p:sp>
        <p:nvSpPr>
          <p:cNvPr id="2" name="Google Shape;10;p6">
            <a:extLst>
              <a:ext uri="{FF2B5EF4-FFF2-40B4-BE49-F238E27FC236}">
                <a16:creationId xmlns:a16="http://schemas.microsoft.com/office/drawing/2014/main" id="{E4FFAA41-40F9-ABB5-F225-1905E22F0F89}"/>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379BD211-B784-FC3C-5C12-CF63DDE3367D}"/>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DD811242-29A3-4EA4-3BD0-8EF32DA57F7A}"/>
              </a:ext>
            </a:extLst>
          </p:cNvPr>
          <p:cNvSpPr txBox="1"/>
          <p:nvPr/>
        </p:nvSpPr>
        <p:spPr>
          <a:xfrm>
            <a:off x="919402" y="699098"/>
            <a:ext cx="10353194" cy="584775"/>
          </a:xfrm>
          <a:prstGeom prst="rect">
            <a:avLst/>
          </a:prstGeom>
          <a:noFill/>
        </p:spPr>
        <p:txBody>
          <a:bodyPr wrap="square" rtlCol="0">
            <a:spAutoFit/>
          </a:bodyPr>
          <a:lstStyle/>
          <a:p>
            <a:r>
              <a:rPr lang="en-IN" sz="1600" dirty="0">
                <a:effectLst/>
                <a:latin typeface="+mn-lt"/>
                <a:ea typeface="Calibri" panose="020F0502020204030204" pitchFamily="34" charset="0"/>
              </a:rPr>
              <a:t>2. Python Program To Aggregate The Dataset From The Year 2016 To 2023, Check The Total Production, Total Area Harvested, and Total Yield from The Aggregated Dataset.</a:t>
            </a:r>
            <a:endParaRPr lang="en-IN" sz="1600" dirty="0">
              <a:latin typeface="+mn-lt"/>
            </a:endParaRPr>
          </a:p>
        </p:txBody>
      </p:sp>
      <p:pic>
        <p:nvPicPr>
          <p:cNvPr id="8" name="Picture 7">
            <a:extLst>
              <a:ext uri="{FF2B5EF4-FFF2-40B4-BE49-F238E27FC236}">
                <a16:creationId xmlns:a16="http://schemas.microsoft.com/office/drawing/2014/main" id="{63E415D5-4258-4049-2BAA-BE06C67DD158}"/>
              </a:ext>
            </a:extLst>
          </p:cNvPr>
          <p:cNvPicPr>
            <a:picLocks noChangeAspect="1"/>
          </p:cNvPicPr>
          <p:nvPr/>
        </p:nvPicPr>
        <p:blipFill>
          <a:blip r:embed="rId4"/>
          <a:stretch>
            <a:fillRect/>
          </a:stretch>
        </p:blipFill>
        <p:spPr>
          <a:xfrm>
            <a:off x="1716088" y="1406944"/>
            <a:ext cx="8991500" cy="4169126"/>
          </a:xfrm>
          <a:prstGeom prst="rect">
            <a:avLst/>
          </a:prstGeom>
        </p:spPr>
      </p:pic>
    </p:spTree>
    <p:extLst>
      <p:ext uri="{BB962C8B-B14F-4D97-AF65-F5344CB8AC3E}">
        <p14:creationId xmlns:p14="http://schemas.microsoft.com/office/powerpoint/2010/main" val="3654370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705A615F-0F8B-E2EC-8717-4B6F4CFC38B8}"/>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7E4AC70F-6E51-2BB8-0BDA-2A11A864B292}"/>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solidFill>
                  <a:srgbClr val="007367"/>
                </a:solidFill>
                <a:latin typeface="Inter"/>
                <a:ea typeface="Inter"/>
                <a:cs typeface="Inter"/>
                <a:sym typeface="Inter"/>
              </a:rPr>
              <a:t>Implementation</a:t>
            </a:r>
            <a:endParaRPr lang="en-US" sz="2800" dirty="0">
              <a:latin typeface="Inter"/>
              <a:ea typeface="Inter"/>
              <a:cs typeface="Inter"/>
              <a:sym typeface="Inter"/>
            </a:endParaRPr>
          </a:p>
        </p:txBody>
      </p:sp>
      <p:sp>
        <p:nvSpPr>
          <p:cNvPr id="46" name="Google Shape;46;p2">
            <a:extLst>
              <a:ext uri="{FF2B5EF4-FFF2-40B4-BE49-F238E27FC236}">
                <a16:creationId xmlns:a16="http://schemas.microsoft.com/office/drawing/2014/main" id="{E86D5F76-5A16-273E-966E-80726DCE8EE7}"/>
              </a:ext>
            </a:extLst>
          </p:cNvPr>
          <p:cNvSpPr txBox="1"/>
          <p:nvPr/>
        </p:nvSpPr>
        <p:spPr>
          <a:xfrm>
            <a:off x="434411" y="870133"/>
            <a:ext cx="11480781" cy="4154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endParaRPr lang="en-US" dirty="0">
              <a:latin typeface="Inter" panose="020B0604020202020204" charset="0"/>
              <a:ea typeface="Inter" panose="020B0604020202020204" charset="0"/>
            </a:endParaRPr>
          </a:p>
        </p:txBody>
      </p:sp>
      <p:sp>
        <p:nvSpPr>
          <p:cNvPr id="2" name="Google Shape;10;p6">
            <a:extLst>
              <a:ext uri="{FF2B5EF4-FFF2-40B4-BE49-F238E27FC236}">
                <a16:creationId xmlns:a16="http://schemas.microsoft.com/office/drawing/2014/main" id="{8C83D833-4CBD-20D2-B5AF-0DC1CBF982AF}"/>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3BC65451-A3CD-4F6B-E795-9725D35F77BF}"/>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BA4700CB-6EE9-8AC7-F600-4E1A6F9E760D}"/>
              </a:ext>
            </a:extLst>
          </p:cNvPr>
          <p:cNvSpPr txBox="1"/>
          <p:nvPr/>
        </p:nvSpPr>
        <p:spPr>
          <a:xfrm>
            <a:off x="355608" y="674287"/>
            <a:ext cx="11480781" cy="390684"/>
          </a:xfrm>
          <a:prstGeom prst="rect">
            <a:avLst/>
          </a:prstGeom>
          <a:noFill/>
        </p:spPr>
        <p:txBody>
          <a:bodyPr wrap="square" rtlCol="0">
            <a:spAutoFit/>
          </a:bodyPr>
          <a:lstStyle/>
          <a:p>
            <a:pPr>
              <a:lnSpc>
                <a:spcPct val="115000"/>
              </a:lnSpc>
              <a:spcAft>
                <a:spcPts val="1000"/>
              </a:spcAft>
            </a:pPr>
            <a:r>
              <a:rPr lang="en-IN" sz="1800" dirty="0">
                <a:effectLst/>
                <a:latin typeface="+mn-lt"/>
                <a:ea typeface="Calibri" panose="020F0502020204030204" pitchFamily="34" charset="0"/>
                <a:cs typeface="Times New Roman" panose="02020603050405020304" pitchFamily="18" charset="0"/>
              </a:rPr>
              <a:t>Python Program For Filtering The Required Countries.</a:t>
            </a:r>
          </a:p>
        </p:txBody>
      </p:sp>
      <p:sp>
        <p:nvSpPr>
          <p:cNvPr id="7" name="TextBox 6">
            <a:extLst>
              <a:ext uri="{FF2B5EF4-FFF2-40B4-BE49-F238E27FC236}">
                <a16:creationId xmlns:a16="http://schemas.microsoft.com/office/drawing/2014/main" id="{97226178-9668-4B0B-2A76-C2E44F416DEE}"/>
              </a:ext>
            </a:extLst>
          </p:cNvPr>
          <p:cNvSpPr txBox="1"/>
          <p:nvPr/>
        </p:nvSpPr>
        <p:spPr>
          <a:xfrm>
            <a:off x="434411" y="1077862"/>
            <a:ext cx="8787561" cy="4708981"/>
          </a:xfrm>
          <a:prstGeom prst="rect">
            <a:avLst/>
          </a:prstGeom>
          <a:noFill/>
        </p:spPr>
        <p:txBody>
          <a:bodyPr wrap="square">
            <a:spAutoFit/>
          </a:bodyPr>
          <a:lstStyle/>
          <a:p>
            <a:r>
              <a:rPr lang="en-IN" sz="1500" b="1" dirty="0"/>
              <a:t>Pseudocode: Filtering Specific Countries from Dataset</a:t>
            </a:r>
          </a:p>
          <a:p>
            <a:r>
              <a:rPr lang="en-IN" sz="1500" b="1" dirty="0"/>
              <a:t>1. Import Required Library</a:t>
            </a:r>
          </a:p>
          <a:p>
            <a:r>
              <a:rPr lang="en-IN" dirty="0"/>
              <a:t>   - Import `pandas` as `pd`.  </a:t>
            </a:r>
          </a:p>
          <a:p>
            <a:endParaRPr lang="en-IN" dirty="0"/>
          </a:p>
          <a:p>
            <a:r>
              <a:rPr lang="en-IN" sz="1500" b="1" dirty="0"/>
              <a:t>2. Load Dataset</a:t>
            </a:r>
          </a:p>
          <a:p>
            <a:r>
              <a:rPr lang="en-IN" dirty="0"/>
              <a:t>   - Define `</a:t>
            </a:r>
            <a:r>
              <a:rPr lang="en-IN" dirty="0" err="1"/>
              <a:t>file_path</a:t>
            </a:r>
            <a:r>
              <a:rPr lang="en-IN" dirty="0"/>
              <a:t>` as the location of `Aggregated_Crop_Data.csv`.  </a:t>
            </a:r>
          </a:p>
          <a:p>
            <a:r>
              <a:rPr lang="en-IN" dirty="0"/>
              <a:t>   - Read the CSV file into a </a:t>
            </a:r>
            <a:r>
              <a:rPr lang="en-IN" dirty="0" err="1"/>
              <a:t>DataFrame</a:t>
            </a:r>
            <a:r>
              <a:rPr lang="en-IN" dirty="0"/>
              <a:t> (`data`).  </a:t>
            </a:r>
          </a:p>
          <a:p>
            <a:endParaRPr lang="en-IN" dirty="0"/>
          </a:p>
          <a:p>
            <a:r>
              <a:rPr lang="en-IN" sz="1500" b="1" dirty="0"/>
              <a:t>3. Define Countries to Keep</a:t>
            </a:r>
          </a:p>
          <a:p>
            <a:r>
              <a:rPr lang="en-IN" dirty="0"/>
              <a:t>   - Create a list `</a:t>
            </a:r>
            <a:r>
              <a:rPr lang="en-IN" dirty="0" err="1"/>
              <a:t>countries_to_include</a:t>
            </a:r>
            <a:r>
              <a:rPr lang="en-IN" dirty="0"/>
              <a:t>` with selected country names:  </a:t>
            </a:r>
          </a:p>
          <a:p>
            <a:r>
              <a:rPr lang="en-IN" dirty="0"/>
              <a:t>     - `China, United States of America, Brazil, India, Russia, France, Mexico, Japan, Germany, Turkey`.  </a:t>
            </a:r>
          </a:p>
          <a:p>
            <a:endParaRPr lang="en-IN" dirty="0"/>
          </a:p>
          <a:p>
            <a:r>
              <a:rPr lang="en-IN" sz="1500" b="1" dirty="0"/>
              <a:t>4. Filter Data</a:t>
            </a:r>
          </a:p>
          <a:p>
            <a:r>
              <a:rPr lang="en-IN" dirty="0"/>
              <a:t>   - Select only rows where the `Country` column matches values in `</a:t>
            </a:r>
            <a:r>
              <a:rPr lang="en-IN" dirty="0" err="1"/>
              <a:t>countries_to_include</a:t>
            </a:r>
            <a:r>
              <a:rPr lang="en-IN" dirty="0"/>
              <a:t>`.  </a:t>
            </a:r>
          </a:p>
          <a:p>
            <a:endParaRPr lang="en-IN" dirty="0"/>
          </a:p>
          <a:p>
            <a:r>
              <a:rPr lang="en-IN" sz="1500" b="1" dirty="0"/>
              <a:t>5. Save Filtered Data</a:t>
            </a:r>
          </a:p>
          <a:p>
            <a:r>
              <a:rPr lang="en-IN" dirty="0"/>
              <a:t>   - Define `</a:t>
            </a:r>
            <a:r>
              <a:rPr lang="en-IN" dirty="0" err="1"/>
              <a:t>output_file</a:t>
            </a:r>
            <a:r>
              <a:rPr lang="en-IN" dirty="0"/>
              <a:t>` as the location for `Filtered_Crop_Data.csv`.  </a:t>
            </a:r>
          </a:p>
          <a:p>
            <a:r>
              <a:rPr lang="en-IN" dirty="0"/>
              <a:t>   - Save the filtered data to a new CSV file without the index.  </a:t>
            </a:r>
          </a:p>
          <a:p>
            <a:endParaRPr lang="en-IN" sz="1500" b="1" dirty="0"/>
          </a:p>
          <a:p>
            <a:r>
              <a:rPr lang="en-IN" sz="1500" b="1" dirty="0"/>
              <a:t>6. Print Confirmation Message</a:t>
            </a:r>
          </a:p>
          <a:p>
            <a:r>
              <a:rPr lang="en-IN" dirty="0"/>
              <a:t>   - Display a message confirming that the filtered data is saved.  </a:t>
            </a:r>
          </a:p>
        </p:txBody>
      </p:sp>
    </p:spTree>
    <p:extLst>
      <p:ext uri="{BB962C8B-B14F-4D97-AF65-F5344CB8AC3E}">
        <p14:creationId xmlns:p14="http://schemas.microsoft.com/office/powerpoint/2010/main" val="2643353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D97B17FF-4B42-F248-8723-08B2BCC16BF8}"/>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EC6D39FB-B67F-037F-9403-96BCC9BA8F43}"/>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dirty="0">
                <a:solidFill>
                  <a:srgbClr val="007367"/>
                </a:solidFill>
                <a:latin typeface="Inter"/>
                <a:ea typeface="Inter"/>
                <a:cs typeface="Inter"/>
                <a:sym typeface="Inter"/>
              </a:rPr>
              <a:t>Sample Data Processing</a:t>
            </a:r>
            <a:r>
              <a:rPr lang="en-US" sz="2800" b="1" dirty="0">
                <a:solidFill>
                  <a:srgbClr val="A58255"/>
                </a:solidFill>
                <a:latin typeface="Inter"/>
                <a:ea typeface="Inter"/>
                <a:cs typeface="Inter"/>
                <a:sym typeface="Inter"/>
              </a:rPr>
              <a:t>: Code Snippets </a:t>
            </a:r>
            <a:endParaRPr lang="en-US" sz="2800" dirty="0">
              <a:latin typeface="Inter"/>
              <a:ea typeface="Inter"/>
              <a:cs typeface="Inter"/>
              <a:sym typeface="Inter"/>
            </a:endParaRPr>
          </a:p>
        </p:txBody>
      </p:sp>
      <p:sp>
        <p:nvSpPr>
          <p:cNvPr id="46" name="Google Shape;46;p2">
            <a:extLst>
              <a:ext uri="{FF2B5EF4-FFF2-40B4-BE49-F238E27FC236}">
                <a16:creationId xmlns:a16="http://schemas.microsoft.com/office/drawing/2014/main" id="{BE6FDA14-E60A-BC88-A4EE-5EAB0C5F41B7}"/>
              </a:ext>
            </a:extLst>
          </p:cNvPr>
          <p:cNvSpPr txBox="1"/>
          <p:nvPr/>
        </p:nvSpPr>
        <p:spPr>
          <a:xfrm>
            <a:off x="276808" y="991486"/>
            <a:ext cx="11480781" cy="4154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endParaRPr lang="en-US" dirty="0">
              <a:latin typeface="Inter" panose="020B0604020202020204" charset="0"/>
              <a:ea typeface="Inter" panose="020B0604020202020204" charset="0"/>
            </a:endParaRPr>
          </a:p>
        </p:txBody>
      </p:sp>
      <p:sp>
        <p:nvSpPr>
          <p:cNvPr id="2" name="Google Shape;10;p6">
            <a:extLst>
              <a:ext uri="{FF2B5EF4-FFF2-40B4-BE49-F238E27FC236}">
                <a16:creationId xmlns:a16="http://schemas.microsoft.com/office/drawing/2014/main" id="{111F5C11-A49C-CFF0-5EBD-E79779A6209E}"/>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37239370-EC01-2EAF-E807-42A95480ABE9}"/>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03590651-B229-8E73-6F1F-3B673241DEA4}"/>
              </a:ext>
            </a:extLst>
          </p:cNvPr>
          <p:cNvSpPr txBox="1"/>
          <p:nvPr/>
        </p:nvSpPr>
        <p:spPr>
          <a:xfrm>
            <a:off x="434411" y="712690"/>
            <a:ext cx="9138086" cy="461665"/>
          </a:xfrm>
          <a:prstGeom prst="rect">
            <a:avLst/>
          </a:prstGeom>
          <a:noFill/>
        </p:spPr>
        <p:txBody>
          <a:bodyPr wrap="square" rtlCol="0">
            <a:spAutoFit/>
          </a:bodyPr>
          <a:lstStyle/>
          <a:p>
            <a:r>
              <a:rPr lang="en-US" sz="2400" dirty="0">
                <a:latin typeface="+mn-lt"/>
              </a:rPr>
              <a:t>3. </a:t>
            </a:r>
            <a:r>
              <a:rPr lang="en-IN" sz="2400" dirty="0">
                <a:effectLst/>
                <a:latin typeface="+mn-lt"/>
                <a:ea typeface="Calibri" panose="020F0502020204030204" pitchFamily="34" charset="0"/>
                <a:cs typeface="Times New Roman" panose="02020603050405020304" pitchFamily="18" charset="0"/>
              </a:rPr>
              <a:t>Python Program For Filtering The Required Countries.</a:t>
            </a:r>
          </a:p>
        </p:txBody>
      </p:sp>
      <p:pic>
        <p:nvPicPr>
          <p:cNvPr id="5" name="Picture 4">
            <a:extLst>
              <a:ext uri="{FF2B5EF4-FFF2-40B4-BE49-F238E27FC236}">
                <a16:creationId xmlns:a16="http://schemas.microsoft.com/office/drawing/2014/main" id="{4614E288-9E95-6121-AE13-5E3DD2625AC3}"/>
              </a:ext>
            </a:extLst>
          </p:cNvPr>
          <p:cNvPicPr>
            <a:picLocks noChangeAspect="1"/>
          </p:cNvPicPr>
          <p:nvPr/>
        </p:nvPicPr>
        <p:blipFill>
          <a:blip r:embed="rId4"/>
          <a:stretch>
            <a:fillRect/>
          </a:stretch>
        </p:blipFill>
        <p:spPr>
          <a:xfrm>
            <a:off x="1619257" y="1242403"/>
            <a:ext cx="8953484" cy="4373194"/>
          </a:xfrm>
          <a:prstGeom prst="rect">
            <a:avLst/>
          </a:prstGeom>
        </p:spPr>
      </p:pic>
    </p:spTree>
    <p:extLst>
      <p:ext uri="{BB962C8B-B14F-4D97-AF65-F5344CB8AC3E}">
        <p14:creationId xmlns:p14="http://schemas.microsoft.com/office/powerpoint/2010/main" val="1588497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4"/>
          <p:cNvSpPr txBox="1"/>
          <p:nvPr/>
        </p:nvSpPr>
        <p:spPr>
          <a:xfrm>
            <a:off x="434411" y="258530"/>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367"/>
                </a:solidFill>
                <a:latin typeface="Inter"/>
                <a:ea typeface="Inter"/>
                <a:cs typeface="Inter"/>
                <a:sym typeface="Inter"/>
              </a:rPr>
              <a:t>Outcomes Of This </a:t>
            </a:r>
            <a:r>
              <a:rPr lang="en-US" sz="3600" b="1" dirty="0">
                <a:solidFill>
                  <a:srgbClr val="A58255"/>
                </a:solidFill>
                <a:latin typeface="Inter"/>
                <a:ea typeface="Inter"/>
                <a:cs typeface="Inter"/>
                <a:sym typeface="Inter"/>
              </a:rPr>
              <a:t>Project</a:t>
            </a:r>
            <a:endParaRPr dirty="0">
              <a:latin typeface="Inter"/>
              <a:ea typeface="Inter"/>
              <a:cs typeface="Inter"/>
              <a:sym typeface="Inter"/>
            </a:endParaRPr>
          </a:p>
        </p:txBody>
      </p:sp>
      <p:sp>
        <p:nvSpPr>
          <p:cNvPr id="2" name="Google Shape;10;p6">
            <a:extLst>
              <a:ext uri="{FF2B5EF4-FFF2-40B4-BE49-F238E27FC236}">
                <a16:creationId xmlns:a16="http://schemas.microsoft.com/office/drawing/2014/main" id="{157A095D-448F-D0AE-821C-0A259B592029}"/>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4A4749C8-95DD-AFC2-1874-CE799EA0993C}"/>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6" name="TextBox 5">
            <a:extLst>
              <a:ext uri="{FF2B5EF4-FFF2-40B4-BE49-F238E27FC236}">
                <a16:creationId xmlns:a16="http://schemas.microsoft.com/office/drawing/2014/main" id="{D1ACE80C-709B-797D-C838-771807115846}"/>
              </a:ext>
            </a:extLst>
          </p:cNvPr>
          <p:cNvSpPr txBox="1"/>
          <p:nvPr/>
        </p:nvSpPr>
        <p:spPr>
          <a:xfrm>
            <a:off x="434410" y="951398"/>
            <a:ext cx="9223177" cy="4924425"/>
          </a:xfrm>
          <a:prstGeom prst="rect">
            <a:avLst/>
          </a:prstGeom>
          <a:noFill/>
        </p:spPr>
        <p:txBody>
          <a:bodyPr wrap="square">
            <a:spAutoFit/>
          </a:bodyPr>
          <a:lstStyle/>
          <a:p>
            <a:r>
              <a:rPr lang="en-IN" sz="2300" b="1" dirty="0">
                <a:latin typeface="+mj-lt"/>
              </a:rPr>
              <a:t>High-Demand Crop List</a:t>
            </a:r>
            <a:r>
              <a:rPr lang="en-IN" sz="2300" b="1" dirty="0"/>
              <a:t> </a:t>
            </a:r>
            <a:r>
              <a:rPr lang="en-IN" sz="2300" dirty="0">
                <a:latin typeface="+mj-lt"/>
              </a:rPr>
              <a:t>–</a:t>
            </a:r>
            <a:r>
              <a:rPr lang="en-IN" sz="2300" dirty="0"/>
              <a:t> </a:t>
            </a:r>
            <a:r>
              <a:rPr lang="en-IN" sz="2000" dirty="0">
                <a:latin typeface="+mn-lt"/>
              </a:rPr>
              <a:t>Identifying 25+ crops where India lags in global production.</a:t>
            </a:r>
          </a:p>
          <a:p>
            <a:endParaRPr lang="en-IN" sz="2000" dirty="0">
              <a:latin typeface="+mn-lt"/>
            </a:endParaRPr>
          </a:p>
          <a:p>
            <a:r>
              <a:rPr lang="en-IN" sz="2300" b="1" dirty="0">
                <a:latin typeface="+mj-lt"/>
              </a:rPr>
              <a:t>Structured Dataset </a:t>
            </a:r>
            <a:r>
              <a:rPr lang="en-IN" sz="2300" dirty="0">
                <a:latin typeface="+mj-lt"/>
              </a:rPr>
              <a:t>–</a:t>
            </a:r>
            <a:r>
              <a:rPr lang="en-IN" sz="2300" dirty="0"/>
              <a:t> </a:t>
            </a:r>
            <a:r>
              <a:rPr lang="en-IN" sz="2000" dirty="0">
                <a:latin typeface="+mn-lt"/>
              </a:rPr>
              <a:t>Key data on global producers, India's production, climatic needs, and market trends.</a:t>
            </a:r>
          </a:p>
          <a:p>
            <a:br>
              <a:rPr lang="en-IN" dirty="0"/>
            </a:br>
            <a:r>
              <a:rPr lang="en-IN" sz="2300" b="1" dirty="0">
                <a:latin typeface="+mj-lt"/>
              </a:rPr>
              <a:t>Data Visualizations </a:t>
            </a:r>
            <a:r>
              <a:rPr lang="en-IN" sz="2300" dirty="0">
                <a:latin typeface="+mj-lt"/>
              </a:rPr>
              <a:t>–</a:t>
            </a:r>
            <a:r>
              <a:rPr lang="en-IN" dirty="0"/>
              <a:t> </a:t>
            </a:r>
            <a:r>
              <a:rPr lang="en-IN" sz="2000" dirty="0">
                <a:latin typeface="+mn-lt"/>
              </a:rPr>
              <a:t>Graphs/maps highlighting production gaps, cultivation feasibility, and investment potential.</a:t>
            </a:r>
          </a:p>
          <a:p>
            <a:br>
              <a:rPr lang="en-IN" dirty="0"/>
            </a:br>
            <a:r>
              <a:rPr lang="en-IN" sz="2300" b="1" dirty="0">
                <a:latin typeface="+mj-lt"/>
              </a:rPr>
              <a:t>Strategic Recommendations</a:t>
            </a:r>
            <a:r>
              <a:rPr lang="en-IN" sz="2300" b="1" dirty="0"/>
              <a:t> </a:t>
            </a:r>
            <a:r>
              <a:rPr lang="en-IN" sz="2300" dirty="0">
                <a:latin typeface="+mj-lt"/>
              </a:rPr>
              <a:t>–</a:t>
            </a:r>
            <a:r>
              <a:rPr lang="en-IN" sz="2300" dirty="0"/>
              <a:t> </a:t>
            </a:r>
            <a:r>
              <a:rPr lang="en-IN" sz="2000" dirty="0">
                <a:latin typeface="+mn-lt"/>
              </a:rPr>
              <a:t>Insights on suitable Indian regions for cultivation and policy suggestions.</a:t>
            </a:r>
          </a:p>
          <a:p>
            <a:br>
              <a:rPr lang="en-IN" dirty="0"/>
            </a:br>
            <a:r>
              <a:rPr lang="en-IN" sz="2300" b="1" dirty="0">
                <a:latin typeface="+mj-lt"/>
              </a:rPr>
              <a:t>Key Findings Report </a:t>
            </a:r>
            <a:r>
              <a:rPr lang="en-IN" sz="2300" dirty="0">
                <a:latin typeface="+mj-lt"/>
              </a:rPr>
              <a:t>–</a:t>
            </a:r>
            <a:r>
              <a:rPr lang="en-IN" dirty="0"/>
              <a:t> </a:t>
            </a:r>
            <a:r>
              <a:rPr lang="en-IN" sz="2000" dirty="0">
                <a:latin typeface="+mn-lt"/>
              </a:rPr>
              <a:t>Summarized insights for farmers, investors, and policymakers.</a:t>
            </a:r>
          </a:p>
          <a:p>
            <a:br>
              <a:rPr lang="en-IN" dirty="0"/>
            </a:br>
            <a:r>
              <a:rPr lang="en-IN" sz="2300" b="1" dirty="0">
                <a:latin typeface="+mj-lt"/>
              </a:rPr>
              <a:t>Agricultural Awareness</a:t>
            </a:r>
            <a:r>
              <a:rPr lang="en-IN" sz="2300" b="1" dirty="0"/>
              <a:t> </a:t>
            </a:r>
            <a:r>
              <a:rPr lang="en-IN" sz="2300" dirty="0">
                <a:latin typeface="+mj-lt"/>
              </a:rPr>
              <a:t>–</a:t>
            </a:r>
            <a:r>
              <a:rPr lang="en-IN" sz="2300" dirty="0"/>
              <a:t> </a:t>
            </a:r>
            <a:r>
              <a:rPr lang="en-IN" sz="2000" dirty="0">
                <a:latin typeface="+mn-lt"/>
              </a:rPr>
              <a:t>Helping farmers align with global market trends.</a:t>
            </a:r>
          </a:p>
        </p:txBody>
      </p:sp>
      <p:sp>
        <p:nvSpPr>
          <p:cNvPr id="4" name="Google Shape;47;p2">
            <a:extLst>
              <a:ext uri="{FF2B5EF4-FFF2-40B4-BE49-F238E27FC236}">
                <a16:creationId xmlns:a16="http://schemas.microsoft.com/office/drawing/2014/main" id="{8931F524-6B8A-3F0F-517C-6324350B466D}"/>
              </a:ext>
            </a:extLst>
          </p:cNvPr>
          <p:cNvSpPr/>
          <p:nvPr/>
        </p:nvSpPr>
        <p:spPr>
          <a:xfrm>
            <a:off x="10518902" y="2084598"/>
            <a:ext cx="188686" cy="3004457"/>
          </a:xfrm>
          <a:prstGeom prst="rect">
            <a:avLst/>
          </a:prstGeom>
          <a:solidFill>
            <a:srgbClr val="0073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B7E3AFD-CBC0-7E55-7C5E-18FE598AE37B}"/>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282F0426-85D2-A0F8-8CC9-DA8586C7D65B}"/>
              </a:ext>
            </a:extLst>
          </p:cNvPr>
          <p:cNvSpPr txBox="1"/>
          <p:nvPr/>
        </p:nvSpPr>
        <p:spPr>
          <a:xfrm>
            <a:off x="355453" y="177862"/>
            <a:ext cx="11323489"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dirty="0">
                <a:solidFill>
                  <a:srgbClr val="007367"/>
                </a:solidFill>
                <a:latin typeface="Inter"/>
                <a:ea typeface="Inter"/>
                <a:cs typeface="Inter"/>
                <a:sym typeface="Inter"/>
              </a:rPr>
              <a:t>Sample Data Processing</a:t>
            </a:r>
            <a:r>
              <a:rPr lang="en-US" sz="2800" b="1" dirty="0">
                <a:solidFill>
                  <a:srgbClr val="A58255"/>
                </a:solidFill>
                <a:latin typeface="Inter"/>
                <a:ea typeface="Inter"/>
                <a:cs typeface="Inter"/>
                <a:sym typeface="Inter"/>
              </a:rPr>
              <a:t>: Connecting Dataset To SQL Database. </a:t>
            </a:r>
            <a:endParaRPr lang="en-US" sz="2800" dirty="0">
              <a:latin typeface="Inter"/>
              <a:ea typeface="Inter"/>
              <a:cs typeface="Inter"/>
              <a:sym typeface="Inter"/>
            </a:endParaRPr>
          </a:p>
        </p:txBody>
      </p:sp>
      <p:sp>
        <p:nvSpPr>
          <p:cNvPr id="46" name="Google Shape;46;p2">
            <a:extLst>
              <a:ext uri="{FF2B5EF4-FFF2-40B4-BE49-F238E27FC236}">
                <a16:creationId xmlns:a16="http://schemas.microsoft.com/office/drawing/2014/main" id="{E0D300F8-4191-91BF-5A60-80CC401B8ADB}"/>
              </a:ext>
            </a:extLst>
          </p:cNvPr>
          <p:cNvSpPr txBox="1"/>
          <p:nvPr/>
        </p:nvSpPr>
        <p:spPr>
          <a:xfrm>
            <a:off x="276808" y="991486"/>
            <a:ext cx="11480781" cy="4154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endParaRPr lang="en-US" dirty="0">
              <a:latin typeface="Inter" panose="020B0604020202020204" charset="0"/>
              <a:ea typeface="Inter" panose="020B0604020202020204" charset="0"/>
            </a:endParaRPr>
          </a:p>
        </p:txBody>
      </p:sp>
      <p:sp>
        <p:nvSpPr>
          <p:cNvPr id="2" name="Google Shape;10;p6">
            <a:extLst>
              <a:ext uri="{FF2B5EF4-FFF2-40B4-BE49-F238E27FC236}">
                <a16:creationId xmlns:a16="http://schemas.microsoft.com/office/drawing/2014/main" id="{4CA2C7DA-2843-E54F-C041-7921FC38CC4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303D7D4D-421A-228D-802E-1E6E7073FD27}"/>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8999A2B3-C595-E40E-DD81-19747A7258F0}"/>
              </a:ext>
            </a:extLst>
          </p:cNvPr>
          <p:cNvSpPr txBox="1"/>
          <p:nvPr/>
        </p:nvSpPr>
        <p:spPr>
          <a:xfrm>
            <a:off x="434411" y="692595"/>
            <a:ext cx="9138086" cy="461665"/>
          </a:xfrm>
          <a:prstGeom prst="rect">
            <a:avLst/>
          </a:prstGeom>
          <a:noFill/>
        </p:spPr>
        <p:txBody>
          <a:bodyPr wrap="square" rtlCol="0">
            <a:spAutoFit/>
          </a:bodyPr>
          <a:lstStyle/>
          <a:p>
            <a:r>
              <a:rPr lang="en-US" sz="2400" dirty="0">
                <a:latin typeface="+mn-lt"/>
              </a:rPr>
              <a:t>3. </a:t>
            </a:r>
            <a:r>
              <a:rPr lang="en-IN" sz="2400" dirty="0">
                <a:effectLst/>
                <a:latin typeface="+mn-lt"/>
                <a:ea typeface="Calibri" panose="020F0502020204030204" pitchFamily="34" charset="0"/>
                <a:cs typeface="Times New Roman" panose="02020603050405020304" pitchFamily="18" charset="0"/>
              </a:rPr>
              <a:t>Python Program </a:t>
            </a:r>
            <a:r>
              <a:rPr lang="en-IN" sz="2400" dirty="0">
                <a:latin typeface="+mn-lt"/>
                <a:ea typeface="Calibri" panose="020F0502020204030204" pitchFamily="34" charset="0"/>
                <a:cs typeface="Times New Roman" panose="02020603050405020304" pitchFamily="18" charset="0"/>
              </a:rPr>
              <a:t>For Connecting Dataset To MySQL Database</a:t>
            </a:r>
            <a:endParaRPr lang="en-IN" sz="2400" dirty="0">
              <a:effectLst/>
              <a:latin typeface="+mn-l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631801E-BA6F-C09D-2F1B-5E8FC7E3BCBB}"/>
              </a:ext>
            </a:extLst>
          </p:cNvPr>
          <p:cNvPicPr>
            <a:picLocks noChangeAspect="1"/>
          </p:cNvPicPr>
          <p:nvPr/>
        </p:nvPicPr>
        <p:blipFill>
          <a:blip r:embed="rId4"/>
          <a:stretch>
            <a:fillRect/>
          </a:stretch>
        </p:blipFill>
        <p:spPr>
          <a:xfrm>
            <a:off x="3230245" y="1199215"/>
            <a:ext cx="5731510" cy="4613910"/>
          </a:xfrm>
          <a:prstGeom prst="rect">
            <a:avLst/>
          </a:prstGeom>
        </p:spPr>
      </p:pic>
    </p:spTree>
    <p:extLst>
      <p:ext uri="{BB962C8B-B14F-4D97-AF65-F5344CB8AC3E}">
        <p14:creationId xmlns:p14="http://schemas.microsoft.com/office/powerpoint/2010/main" val="2498738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3BD3F6FE-14BF-5093-FCED-76ECF8F937E1}"/>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F35E53CB-F429-5842-D95C-06CC8D2E3B56}"/>
              </a:ext>
            </a:extLst>
          </p:cNvPr>
          <p:cNvSpPr txBox="1"/>
          <p:nvPr/>
        </p:nvSpPr>
        <p:spPr>
          <a:xfrm>
            <a:off x="516577" y="177862"/>
            <a:ext cx="1139861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dirty="0">
                <a:solidFill>
                  <a:srgbClr val="007367"/>
                </a:solidFill>
                <a:latin typeface="Inter"/>
                <a:ea typeface="Inter"/>
                <a:cs typeface="Inter"/>
                <a:sym typeface="Inter"/>
              </a:rPr>
              <a:t>Sample Data Processing</a:t>
            </a:r>
            <a:r>
              <a:rPr lang="en-US" sz="2800" b="1" dirty="0">
                <a:solidFill>
                  <a:srgbClr val="A58255"/>
                </a:solidFill>
                <a:latin typeface="Inter"/>
                <a:ea typeface="Inter"/>
                <a:cs typeface="Inter"/>
                <a:sym typeface="Inter"/>
              </a:rPr>
              <a:t>: SQL Query for finding 25 crops </a:t>
            </a:r>
            <a:endParaRPr lang="en-US" sz="2800" dirty="0">
              <a:latin typeface="Inter"/>
              <a:ea typeface="Inter"/>
              <a:cs typeface="Inter"/>
              <a:sym typeface="Inter"/>
            </a:endParaRPr>
          </a:p>
        </p:txBody>
      </p:sp>
      <p:sp>
        <p:nvSpPr>
          <p:cNvPr id="46" name="Google Shape;46;p2">
            <a:extLst>
              <a:ext uri="{FF2B5EF4-FFF2-40B4-BE49-F238E27FC236}">
                <a16:creationId xmlns:a16="http://schemas.microsoft.com/office/drawing/2014/main" id="{E83010AA-32E3-EC71-FCDF-9DEC6BFB2476}"/>
              </a:ext>
            </a:extLst>
          </p:cNvPr>
          <p:cNvSpPr txBox="1"/>
          <p:nvPr/>
        </p:nvSpPr>
        <p:spPr>
          <a:xfrm>
            <a:off x="276808" y="991486"/>
            <a:ext cx="11480781" cy="4154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endParaRPr lang="en-US" dirty="0">
              <a:latin typeface="Inter" panose="020B0604020202020204" charset="0"/>
              <a:ea typeface="Inter" panose="020B0604020202020204" charset="0"/>
            </a:endParaRPr>
          </a:p>
        </p:txBody>
      </p:sp>
      <p:sp>
        <p:nvSpPr>
          <p:cNvPr id="2" name="Google Shape;10;p6">
            <a:extLst>
              <a:ext uri="{FF2B5EF4-FFF2-40B4-BE49-F238E27FC236}">
                <a16:creationId xmlns:a16="http://schemas.microsoft.com/office/drawing/2014/main" id="{46D23E69-356F-4BFF-BA9C-C97FCF18ADFA}"/>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EC2D01C1-0664-9A11-A9DC-C3260F558EBD}"/>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B0D64CA0-BBB2-7379-A577-92F3253529E2}"/>
              </a:ext>
            </a:extLst>
          </p:cNvPr>
          <p:cNvSpPr txBox="1"/>
          <p:nvPr/>
        </p:nvSpPr>
        <p:spPr>
          <a:xfrm>
            <a:off x="595848" y="691084"/>
            <a:ext cx="11161741" cy="430887"/>
          </a:xfrm>
          <a:prstGeom prst="rect">
            <a:avLst/>
          </a:prstGeom>
          <a:noFill/>
        </p:spPr>
        <p:txBody>
          <a:bodyPr wrap="square" rtlCol="0">
            <a:spAutoFit/>
          </a:bodyPr>
          <a:lstStyle/>
          <a:p>
            <a:r>
              <a:rPr lang="en-US" sz="2200" dirty="0">
                <a:effectLst/>
                <a:latin typeface="+mn-lt"/>
                <a:ea typeface="Calibri" panose="020F0502020204030204" pitchFamily="34" charset="0"/>
                <a:cs typeface="Times New Roman" panose="02020603050405020304" pitchFamily="18" charset="0"/>
              </a:rPr>
              <a:t>4. SQL Query To</a:t>
            </a:r>
            <a:r>
              <a:rPr lang="en-US" sz="2200" dirty="0">
                <a:latin typeface="+mn-lt"/>
                <a:ea typeface="Calibri" panose="020F0502020204030204" pitchFamily="34" charset="0"/>
                <a:cs typeface="Times New Roman" panose="02020603050405020304" pitchFamily="18" charset="0"/>
              </a:rPr>
              <a:t> Find Out The 25 High-Demand Crops In Which India is lagging.</a:t>
            </a:r>
            <a:endParaRPr lang="en-IN" sz="2200" dirty="0">
              <a:effectLst/>
              <a:latin typeface="+mn-l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D69641B-1683-ADCE-3B4A-2593879A260B}"/>
              </a:ext>
            </a:extLst>
          </p:cNvPr>
          <p:cNvPicPr>
            <a:picLocks noChangeAspect="1"/>
          </p:cNvPicPr>
          <p:nvPr/>
        </p:nvPicPr>
        <p:blipFill>
          <a:blip r:embed="rId4"/>
          <a:stretch>
            <a:fillRect/>
          </a:stretch>
        </p:blipFill>
        <p:spPr>
          <a:xfrm>
            <a:off x="2160227" y="1264144"/>
            <a:ext cx="7713942" cy="4538847"/>
          </a:xfrm>
          <a:prstGeom prst="rect">
            <a:avLst/>
          </a:prstGeom>
        </p:spPr>
      </p:pic>
    </p:spTree>
    <p:extLst>
      <p:ext uri="{BB962C8B-B14F-4D97-AF65-F5344CB8AC3E}">
        <p14:creationId xmlns:p14="http://schemas.microsoft.com/office/powerpoint/2010/main" val="291028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F09DE6EB-310E-DF3B-49C3-2AF13A8EAC58}"/>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797B5443-F9E9-0A46-FE21-8BB27715901C}"/>
              </a:ext>
            </a:extLst>
          </p:cNvPr>
          <p:cNvSpPr txBox="1"/>
          <p:nvPr/>
        </p:nvSpPr>
        <p:spPr>
          <a:xfrm>
            <a:off x="258288" y="177293"/>
            <a:ext cx="1167542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dirty="0">
                <a:solidFill>
                  <a:srgbClr val="007367"/>
                </a:solidFill>
                <a:latin typeface="Inter"/>
                <a:ea typeface="Inter"/>
                <a:cs typeface="Inter"/>
                <a:sym typeface="Inter"/>
              </a:rPr>
              <a:t>Sample Data Processing</a:t>
            </a:r>
            <a:r>
              <a:rPr lang="en-US" sz="2400" b="1" dirty="0">
                <a:solidFill>
                  <a:srgbClr val="A58255"/>
                </a:solidFill>
                <a:latin typeface="Inter"/>
                <a:ea typeface="Inter"/>
                <a:cs typeface="Inter"/>
                <a:sym typeface="Inter"/>
              </a:rPr>
              <a:t>: SQL Query For Finding Top 25 High-Demand Crops</a:t>
            </a:r>
            <a:endParaRPr lang="en-US" sz="2400" dirty="0">
              <a:latin typeface="Inter"/>
              <a:ea typeface="Inter"/>
              <a:cs typeface="Inter"/>
              <a:sym typeface="Inter"/>
            </a:endParaRPr>
          </a:p>
        </p:txBody>
      </p:sp>
      <p:sp>
        <p:nvSpPr>
          <p:cNvPr id="46" name="Google Shape;46;p2">
            <a:extLst>
              <a:ext uri="{FF2B5EF4-FFF2-40B4-BE49-F238E27FC236}">
                <a16:creationId xmlns:a16="http://schemas.microsoft.com/office/drawing/2014/main" id="{8792D0D1-ABD7-0B24-AB89-7C63759BF9FF}"/>
              </a:ext>
            </a:extLst>
          </p:cNvPr>
          <p:cNvSpPr txBox="1"/>
          <p:nvPr/>
        </p:nvSpPr>
        <p:spPr>
          <a:xfrm>
            <a:off x="276808" y="991486"/>
            <a:ext cx="11480781" cy="415458"/>
          </a:xfrm>
          <a:prstGeom prst="rect">
            <a:avLst/>
          </a:prstGeom>
          <a:noFill/>
          <a:ln>
            <a:noFill/>
          </a:ln>
        </p:spPr>
        <p:txBody>
          <a:bodyPr spcFirstLastPara="1" wrap="square" lIns="91425" tIns="45700" rIns="91425" bIns="45700" anchor="t" anchorCtr="0">
            <a:spAutoFit/>
          </a:bodyPr>
          <a:lstStyle/>
          <a:p>
            <a:pPr marR="0" lvl="0" algn="just" rtl="0">
              <a:lnSpc>
                <a:spcPct val="150000"/>
              </a:lnSpc>
              <a:spcBef>
                <a:spcPts val="0"/>
              </a:spcBef>
              <a:spcAft>
                <a:spcPts val="0"/>
              </a:spcAft>
            </a:pPr>
            <a:endParaRPr lang="en-US" dirty="0">
              <a:latin typeface="Inter" panose="020B0604020202020204" charset="0"/>
              <a:ea typeface="Inter" panose="020B0604020202020204" charset="0"/>
            </a:endParaRPr>
          </a:p>
        </p:txBody>
      </p:sp>
      <p:sp>
        <p:nvSpPr>
          <p:cNvPr id="2" name="Google Shape;10;p6">
            <a:extLst>
              <a:ext uri="{FF2B5EF4-FFF2-40B4-BE49-F238E27FC236}">
                <a16:creationId xmlns:a16="http://schemas.microsoft.com/office/drawing/2014/main" id="{902E47B8-F7A9-039F-2D75-78D943F0F8B8}"/>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B2A6B58C-48EC-C212-5218-38454EFB4914}"/>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52413515-C9A1-3107-46C9-7353453D965C}"/>
              </a:ext>
            </a:extLst>
          </p:cNvPr>
          <p:cNvSpPr txBox="1"/>
          <p:nvPr/>
        </p:nvSpPr>
        <p:spPr>
          <a:xfrm>
            <a:off x="258288" y="638917"/>
            <a:ext cx="1702821" cy="461665"/>
          </a:xfrm>
          <a:prstGeom prst="rect">
            <a:avLst/>
          </a:prstGeom>
          <a:noFill/>
        </p:spPr>
        <p:txBody>
          <a:bodyPr wrap="square" rtlCol="0">
            <a:spAutoFit/>
          </a:bodyPr>
          <a:lstStyle/>
          <a:p>
            <a:r>
              <a:rPr lang="en-US" sz="2400" b="1" dirty="0">
                <a:latin typeface="+mn-lt"/>
                <a:ea typeface="Calibri" panose="020F0502020204030204" pitchFamily="34" charset="0"/>
                <a:cs typeface="Times New Roman" panose="02020603050405020304" pitchFamily="18" charset="0"/>
              </a:rPr>
              <a:t>Output: </a:t>
            </a:r>
            <a:endParaRPr lang="en-IN" sz="2400" b="1" dirty="0">
              <a:effectLst/>
              <a:latin typeface="+mn-l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574054CB-E020-99BB-15C6-7C97EA7AD786}"/>
              </a:ext>
            </a:extLst>
          </p:cNvPr>
          <p:cNvPicPr>
            <a:picLocks noChangeAspect="1"/>
          </p:cNvPicPr>
          <p:nvPr/>
        </p:nvPicPr>
        <p:blipFill>
          <a:blip r:embed="rId4"/>
          <a:stretch>
            <a:fillRect/>
          </a:stretch>
        </p:blipFill>
        <p:spPr>
          <a:xfrm>
            <a:off x="3606643" y="991486"/>
            <a:ext cx="4978711" cy="5213844"/>
          </a:xfrm>
          <a:prstGeom prst="rect">
            <a:avLst/>
          </a:prstGeom>
        </p:spPr>
      </p:pic>
    </p:spTree>
    <p:extLst>
      <p:ext uri="{BB962C8B-B14F-4D97-AF65-F5344CB8AC3E}">
        <p14:creationId xmlns:p14="http://schemas.microsoft.com/office/powerpoint/2010/main" val="1775698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59C63DF6-60A4-845C-F4DC-1FD2D79FF09A}"/>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977A4C4F-D01E-193D-BF3F-FD5635F7C318}"/>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solidFill>
                  <a:srgbClr val="007367"/>
                </a:solidFill>
                <a:latin typeface="Inter"/>
                <a:ea typeface="Inter"/>
                <a:cs typeface="Inter"/>
                <a:sym typeface="Inter"/>
              </a:rPr>
              <a:t>Implementation Of Dashboard</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A4115DA0-0511-7222-910B-E133AA50B466}"/>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5404552C-9E6C-B7BB-B431-0DFD265926B9}"/>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TextBox 3">
            <a:extLst>
              <a:ext uri="{FF2B5EF4-FFF2-40B4-BE49-F238E27FC236}">
                <a16:creationId xmlns:a16="http://schemas.microsoft.com/office/drawing/2014/main" id="{DFC583F7-FFCB-286B-E9BF-71DD25561A12}"/>
              </a:ext>
            </a:extLst>
          </p:cNvPr>
          <p:cNvSpPr txBox="1"/>
          <p:nvPr/>
        </p:nvSpPr>
        <p:spPr>
          <a:xfrm>
            <a:off x="176586" y="843677"/>
            <a:ext cx="4068062" cy="400110"/>
          </a:xfrm>
          <a:prstGeom prst="rect">
            <a:avLst/>
          </a:prstGeom>
          <a:noFill/>
        </p:spPr>
        <p:txBody>
          <a:bodyPr wrap="square" rtlCol="0">
            <a:spAutoFit/>
          </a:bodyPr>
          <a:lstStyle/>
          <a:p>
            <a:pPr algn="ctr"/>
            <a:r>
              <a:rPr lang="en-US" sz="2000" b="1" dirty="0">
                <a:effectLst/>
                <a:latin typeface="+mn-lt"/>
                <a:ea typeface="Calibri" panose="020F0502020204030204" pitchFamily="34" charset="0"/>
                <a:cs typeface="Times New Roman" panose="02020603050405020304" pitchFamily="18" charset="0"/>
              </a:rPr>
              <a:t>Tool Used: Microsoft Power BI</a:t>
            </a:r>
            <a:endParaRPr lang="en-IN" sz="2000" b="1" dirty="0">
              <a:effectLst/>
              <a:latin typeface="+mn-l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5FF4900-30BC-37E7-34C5-4112767C4B1B}"/>
              </a:ext>
            </a:extLst>
          </p:cNvPr>
          <p:cNvSpPr txBox="1"/>
          <p:nvPr/>
        </p:nvSpPr>
        <p:spPr>
          <a:xfrm>
            <a:off x="4456576" y="843677"/>
            <a:ext cx="7089085" cy="5170646"/>
          </a:xfrm>
          <a:prstGeom prst="rect">
            <a:avLst/>
          </a:prstGeom>
          <a:noFill/>
        </p:spPr>
        <p:txBody>
          <a:bodyPr wrap="square">
            <a:spAutoFit/>
          </a:bodyPr>
          <a:lstStyle/>
          <a:p>
            <a:r>
              <a:rPr lang="en-IN" sz="1500" b="1" dirty="0"/>
              <a:t>1. User-Friendly Interface</a:t>
            </a:r>
          </a:p>
          <a:p>
            <a:r>
              <a:rPr lang="en-IN" dirty="0"/>
              <a:t>   Drag-and-drop functionality makes it easy to create visualisations without coding.  </a:t>
            </a:r>
          </a:p>
          <a:p>
            <a:r>
              <a:rPr lang="en-IN" dirty="0"/>
              <a:t>   Intuitive navigation for quick data exploration.  </a:t>
            </a:r>
          </a:p>
          <a:p>
            <a:endParaRPr lang="en-IN" dirty="0"/>
          </a:p>
          <a:p>
            <a:r>
              <a:rPr lang="en-IN" sz="1500" b="1" dirty="0"/>
              <a:t>2. Powerful Data Connectivity</a:t>
            </a:r>
          </a:p>
          <a:p>
            <a:r>
              <a:rPr lang="en-IN" dirty="0"/>
              <a:t>   Connects to various data sources like Excel, SQL, cloud services, and APIs.  </a:t>
            </a:r>
          </a:p>
          <a:p>
            <a:r>
              <a:rPr lang="en-IN" dirty="0"/>
              <a:t>   Supports real-time data streaming for up-to-date insights.  </a:t>
            </a:r>
          </a:p>
          <a:p>
            <a:endParaRPr lang="en-IN" dirty="0"/>
          </a:p>
          <a:p>
            <a:r>
              <a:rPr lang="en-IN" sz="1500" b="1" dirty="0"/>
              <a:t>3. Advanced Data Visualization </a:t>
            </a:r>
          </a:p>
          <a:p>
            <a:r>
              <a:rPr lang="en-IN" dirty="0"/>
              <a:t>  Wide range of customisable charts, graphs, and maps for better insights.  </a:t>
            </a:r>
          </a:p>
          <a:p>
            <a:r>
              <a:rPr lang="en-IN" dirty="0"/>
              <a:t>  Interactive dashboards with filters and drill-through options.  </a:t>
            </a:r>
          </a:p>
          <a:p>
            <a:endParaRPr lang="en-IN" dirty="0"/>
          </a:p>
          <a:p>
            <a:r>
              <a:rPr lang="en-IN" sz="1500" b="1" dirty="0"/>
              <a:t>4. AI &amp; Data Analytics</a:t>
            </a:r>
          </a:p>
          <a:p>
            <a:r>
              <a:rPr lang="en-IN" dirty="0"/>
              <a:t>   Built-in AI-powered insights to detect trends and anomalies.  </a:t>
            </a:r>
          </a:p>
          <a:p>
            <a:r>
              <a:rPr lang="en-IN" dirty="0"/>
              <a:t>   Supports natural language queries to ask questions in plain English.  </a:t>
            </a:r>
          </a:p>
          <a:p>
            <a:endParaRPr lang="en-IN" sz="1500" b="1" dirty="0"/>
          </a:p>
          <a:p>
            <a:r>
              <a:rPr lang="en-IN" sz="1500" b="1" dirty="0"/>
              <a:t>5. Seamless Integration</a:t>
            </a:r>
          </a:p>
          <a:p>
            <a:r>
              <a:rPr lang="en-IN" dirty="0"/>
              <a:t>   Works well with Microsoft tools (Excel, Azure, Teams, SharePoint, etc.).  </a:t>
            </a:r>
          </a:p>
          <a:p>
            <a:r>
              <a:rPr lang="en-IN" dirty="0"/>
              <a:t>   Embeds dashboards into websites, apps, and reports.  </a:t>
            </a:r>
          </a:p>
          <a:p>
            <a:endParaRPr lang="en-IN" sz="1500" b="1" dirty="0"/>
          </a:p>
          <a:p>
            <a:r>
              <a:rPr lang="en-IN" sz="1500" b="1" dirty="0"/>
              <a:t>6. Scalability &amp; Performance  </a:t>
            </a:r>
          </a:p>
          <a:p>
            <a:r>
              <a:rPr lang="en-IN" dirty="0"/>
              <a:t>   Handles large datasets efficiently using cloud-based processing.  </a:t>
            </a:r>
          </a:p>
          <a:p>
            <a:r>
              <a:rPr lang="en-IN" dirty="0"/>
              <a:t>   Supports collaborative report sharing via Power BI Service.  </a:t>
            </a:r>
          </a:p>
        </p:txBody>
      </p:sp>
      <p:sp>
        <p:nvSpPr>
          <p:cNvPr id="8" name="TextBox 7">
            <a:extLst>
              <a:ext uri="{FF2B5EF4-FFF2-40B4-BE49-F238E27FC236}">
                <a16:creationId xmlns:a16="http://schemas.microsoft.com/office/drawing/2014/main" id="{2249D9BB-56DB-6E4F-78D7-5EF6F6DDA167}"/>
              </a:ext>
            </a:extLst>
          </p:cNvPr>
          <p:cNvSpPr txBox="1"/>
          <p:nvPr/>
        </p:nvSpPr>
        <p:spPr>
          <a:xfrm>
            <a:off x="176586" y="1513476"/>
            <a:ext cx="4068062" cy="707886"/>
          </a:xfrm>
          <a:prstGeom prst="rect">
            <a:avLst/>
          </a:prstGeom>
          <a:noFill/>
        </p:spPr>
        <p:txBody>
          <a:bodyPr wrap="square" rtlCol="0">
            <a:spAutoFit/>
          </a:bodyPr>
          <a:lstStyle/>
          <a:p>
            <a:pPr algn="ctr"/>
            <a:r>
              <a:rPr lang="en-US" sz="2000" b="1" dirty="0">
                <a:effectLst/>
                <a:latin typeface="+mn-lt"/>
                <a:ea typeface="Calibri" panose="020F0502020204030204" pitchFamily="34" charset="0"/>
                <a:cs typeface="Times New Roman" panose="02020603050405020304" pitchFamily="18" charset="0"/>
              </a:rPr>
              <a:t>A Few Benefits Of Using Microsoft Power BI</a:t>
            </a:r>
            <a:endParaRPr lang="en-IN" sz="2000" b="1" dirty="0">
              <a:effectLst/>
              <a:latin typeface="+mn-lt"/>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B68E9A88-B974-BB37-AB35-A02157C49F9F}"/>
              </a:ext>
            </a:extLst>
          </p:cNvPr>
          <p:cNvPicPr>
            <a:picLocks noChangeAspect="1"/>
          </p:cNvPicPr>
          <p:nvPr/>
        </p:nvPicPr>
        <p:blipFill>
          <a:blip r:embed="rId4"/>
          <a:stretch>
            <a:fillRect/>
          </a:stretch>
        </p:blipFill>
        <p:spPr>
          <a:xfrm>
            <a:off x="434411" y="2625979"/>
            <a:ext cx="2938365" cy="2845599"/>
          </a:xfrm>
          <a:prstGeom prst="rect">
            <a:avLst/>
          </a:prstGeom>
        </p:spPr>
      </p:pic>
    </p:spTree>
    <p:extLst>
      <p:ext uri="{BB962C8B-B14F-4D97-AF65-F5344CB8AC3E}">
        <p14:creationId xmlns:p14="http://schemas.microsoft.com/office/powerpoint/2010/main" val="855473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795BDEC3-5EAF-5A5F-BDB0-85D26BA52F30}"/>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6697082E-A308-1980-6157-30C13B224F33}"/>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solidFill>
                  <a:srgbClr val="007367"/>
                </a:solidFill>
                <a:latin typeface="Inter"/>
                <a:ea typeface="Inter"/>
                <a:cs typeface="Inter"/>
                <a:sym typeface="Inter"/>
              </a:rPr>
              <a:t>Final Dashboard</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FC1A344B-0A96-1DCD-0258-2C31538EF4CB}"/>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982EB7A4-64F4-5F4C-2BBF-6334F2B2FDA1}"/>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10" name="Picture 9">
            <a:extLst>
              <a:ext uri="{FF2B5EF4-FFF2-40B4-BE49-F238E27FC236}">
                <a16:creationId xmlns:a16="http://schemas.microsoft.com/office/drawing/2014/main" id="{D7E54AD8-1ECF-1EFF-3E11-4E62E72251C9}"/>
              </a:ext>
            </a:extLst>
          </p:cNvPr>
          <p:cNvPicPr>
            <a:picLocks noChangeAspect="1"/>
          </p:cNvPicPr>
          <p:nvPr/>
        </p:nvPicPr>
        <p:blipFill>
          <a:blip r:embed="rId4"/>
          <a:stretch>
            <a:fillRect/>
          </a:stretch>
        </p:blipFill>
        <p:spPr>
          <a:xfrm>
            <a:off x="3945835" y="225239"/>
            <a:ext cx="775254" cy="428425"/>
          </a:xfrm>
          <a:prstGeom prst="rect">
            <a:avLst/>
          </a:prstGeom>
        </p:spPr>
      </p:pic>
      <p:pic>
        <p:nvPicPr>
          <p:cNvPr id="6" name="Picture 5">
            <a:extLst>
              <a:ext uri="{FF2B5EF4-FFF2-40B4-BE49-F238E27FC236}">
                <a16:creationId xmlns:a16="http://schemas.microsoft.com/office/drawing/2014/main" id="{5184B445-F62D-30B1-2249-E9C5EB751B05}"/>
              </a:ext>
            </a:extLst>
          </p:cNvPr>
          <p:cNvPicPr>
            <a:picLocks noChangeAspect="1"/>
          </p:cNvPicPr>
          <p:nvPr/>
        </p:nvPicPr>
        <p:blipFill>
          <a:blip r:embed="rId5"/>
          <a:stretch>
            <a:fillRect/>
          </a:stretch>
        </p:blipFill>
        <p:spPr>
          <a:xfrm>
            <a:off x="1199352" y="742150"/>
            <a:ext cx="9753368" cy="4996880"/>
          </a:xfrm>
          <a:prstGeom prst="rect">
            <a:avLst/>
          </a:prstGeom>
        </p:spPr>
      </p:pic>
    </p:spTree>
    <p:extLst>
      <p:ext uri="{BB962C8B-B14F-4D97-AF65-F5344CB8AC3E}">
        <p14:creationId xmlns:p14="http://schemas.microsoft.com/office/powerpoint/2010/main" val="1122803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C14E3B92-D64E-344D-8CE1-13CCD973935D}"/>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E49A70B0-3D16-A5A0-6E24-CC5B024EBF55}"/>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solidFill>
                  <a:srgbClr val="007367"/>
                </a:solidFill>
                <a:latin typeface="Inter"/>
                <a:ea typeface="Inter"/>
                <a:cs typeface="Inter"/>
                <a:sym typeface="Inter"/>
              </a:rPr>
              <a:t>Final Dashboard</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DD66FD34-F2C8-DAD2-B6DA-8B595126C133}"/>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F4E8D0CD-824A-B6D4-E390-3055B737FDE3}"/>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10" name="Picture 9">
            <a:extLst>
              <a:ext uri="{FF2B5EF4-FFF2-40B4-BE49-F238E27FC236}">
                <a16:creationId xmlns:a16="http://schemas.microsoft.com/office/drawing/2014/main" id="{A26603B0-B5C4-C9B4-11DC-A39B9B3BF21F}"/>
              </a:ext>
            </a:extLst>
          </p:cNvPr>
          <p:cNvPicPr>
            <a:picLocks noChangeAspect="1"/>
          </p:cNvPicPr>
          <p:nvPr/>
        </p:nvPicPr>
        <p:blipFill>
          <a:blip r:embed="rId4"/>
          <a:stretch>
            <a:fillRect/>
          </a:stretch>
        </p:blipFill>
        <p:spPr>
          <a:xfrm>
            <a:off x="3945835" y="225239"/>
            <a:ext cx="775254" cy="428425"/>
          </a:xfrm>
          <a:prstGeom prst="rect">
            <a:avLst/>
          </a:prstGeom>
        </p:spPr>
      </p:pic>
      <p:pic>
        <p:nvPicPr>
          <p:cNvPr id="5" name="Picture 4">
            <a:extLst>
              <a:ext uri="{FF2B5EF4-FFF2-40B4-BE49-F238E27FC236}">
                <a16:creationId xmlns:a16="http://schemas.microsoft.com/office/drawing/2014/main" id="{BAE5F635-8E08-6807-FB71-583C84DF9141}"/>
              </a:ext>
            </a:extLst>
          </p:cNvPr>
          <p:cNvPicPr>
            <a:picLocks noChangeAspect="1"/>
          </p:cNvPicPr>
          <p:nvPr/>
        </p:nvPicPr>
        <p:blipFill>
          <a:blip r:embed="rId5"/>
          <a:stretch>
            <a:fillRect/>
          </a:stretch>
        </p:blipFill>
        <p:spPr>
          <a:xfrm>
            <a:off x="1330287" y="798739"/>
            <a:ext cx="9531424" cy="4883702"/>
          </a:xfrm>
          <a:prstGeom prst="rect">
            <a:avLst/>
          </a:prstGeom>
        </p:spPr>
      </p:pic>
    </p:spTree>
    <p:extLst>
      <p:ext uri="{BB962C8B-B14F-4D97-AF65-F5344CB8AC3E}">
        <p14:creationId xmlns:p14="http://schemas.microsoft.com/office/powerpoint/2010/main" val="1849318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DD995EF0-AB0C-75B9-5017-0FFE653579EC}"/>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D780431B-F2C8-1097-0DA2-E81E26A2907F}"/>
              </a:ext>
            </a:extLst>
          </p:cNvPr>
          <p:cNvSpPr txBox="1"/>
          <p:nvPr/>
        </p:nvSpPr>
        <p:spPr>
          <a:xfrm>
            <a:off x="1239279" y="177862"/>
            <a:ext cx="9713441"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dirty="0">
                <a:solidFill>
                  <a:srgbClr val="007367"/>
                </a:solidFill>
                <a:latin typeface="Inter"/>
                <a:ea typeface="Inter"/>
                <a:cs typeface="Inter"/>
                <a:sym typeface="Inter"/>
              </a:rPr>
              <a:t>Final Dashboard</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B74A5C74-C82F-7C64-0621-7BF259213568}"/>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57A3A452-76E1-3AE2-889D-BF42859362D2}"/>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10" name="Picture 9">
            <a:extLst>
              <a:ext uri="{FF2B5EF4-FFF2-40B4-BE49-F238E27FC236}">
                <a16:creationId xmlns:a16="http://schemas.microsoft.com/office/drawing/2014/main" id="{E181F579-2C49-D2C5-3645-581ACE23E6CB}"/>
              </a:ext>
            </a:extLst>
          </p:cNvPr>
          <p:cNvPicPr>
            <a:picLocks noChangeAspect="1"/>
          </p:cNvPicPr>
          <p:nvPr/>
        </p:nvPicPr>
        <p:blipFill>
          <a:blip r:embed="rId4"/>
          <a:stretch>
            <a:fillRect/>
          </a:stretch>
        </p:blipFill>
        <p:spPr>
          <a:xfrm>
            <a:off x="3945835" y="225239"/>
            <a:ext cx="775254" cy="428425"/>
          </a:xfrm>
          <a:prstGeom prst="rect">
            <a:avLst/>
          </a:prstGeom>
        </p:spPr>
      </p:pic>
      <p:pic>
        <p:nvPicPr>
          <p:cNvPr id="6" name="Picture 5">
            <a:extLst>
              <a:ext uri="{FF2B5EF4-FFF2-40B4-BE49-F238E27FC236}">
                <a16:creationId xmlns:a16="http://schemas.microsoft.com/office/drawing/2014/main" id="{3E6854BE-40B5-E959-86CF-55C9AEE5DD74}"/>
              </a:ext>
            </a:extLst>
          </p:cNvPr>
          <p:cNvPicPr>
            <a:picLocks noChangeAspect="1"/>
          </p:cNvPicPr>
          <p:nvPr/>
        </p:nvPicPr>
        <p:blipFill>
          <a:blip r:embed="rId5"/>
          <a:stretch>
            <a:fillRect/>
          </a:stretch>
        </p:blipFill>
        <p:spPr>
          <a:xfrm>
            <a:off x="1239278" y="748419"/>
            <a:ext cx="9713441" cy="4984341"/>
          </a:xfrm>
          <a:prstGeom prst="rect">
            <a:avLst/>
          </a:prstGeom>
        </p:spPr>
      </p:pic>
    </p:spTree>
    <p:extLst>
      <p:ext uri="{BB962C8B-B14F-4D97-AF65-F5344CB8AC3E}">
        <p14:creationId xmlns:p14="http://schemas.microsoft.com/office/powerpoint/2010/main" val="3459715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137389CD-F5E4-007D-2553-8D3C7E6EA361}"/>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8E57E836-4041-3ADF-1655-0FD170DD9137}"/>
              </a:ext>
            </a:extLst>
          </p:cNvPr>
          <p:cNvSpPr txBox="1"/>
          <p:nvPr/>
        </p:nvSpPr>
        <p:spPr>
          <a:xfrm>
            <a:off x="434411" y="177862"/>
            <a:ext cx="9713441"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800" b="1" dirty="0">
                <a:solidFill>
                  <a:srgbClr val="007367"/>
                </a:solidFill>
                <a:latin typeface="Inter"/>
                <a:ea typeface="Inter"/>
                <a:cs typeface="Inter"/>
                <a:sym typeface="Inter"/>
              </a:rPr>
              <a:t>Sample Test Cases</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8822564E-5920-28DA-0807-DA32663D33AC}"/>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816A6280-903D-51FC-A555-0DEC32F02F23}"/>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7" name="TextBox 6">
            <a:extLst>
              <a:ext uri="{FF2B5EF4-FFF2-40B4-BE49-F238E27FC236}">
                <a16:creationId xmlns:a16="http://schemas.microsoft.com/office/drawing/2014/main" id="{915BF9BB-A6F3-96D3-C86B-A7F59AEB1CB6}"/>
              </a:ext>
            </a:extLst>
          </p:cNvPr>
          <p:cNvSpPr txBox="1"/>
          <p:nvPr/>
        </p:nvSpPr>
        <p:spPr>
          <a:xfrm>
            <a:off x="434411" y="771793"/>
            <a:ext cx="11956372" cy="1969770"/>
          </a:xfrm>
          <a:prstGeom prst="rect">
            <a:avLst/>
          </a:prstGeom>
          <a:noFill/>
        </p:spPr>
        <p:txBody>
          <a:bodyPr wrap="square">
            <a:spAutoFit/>
          </a:bodyPr>
          <a:lstStyle/>
          <a:p>
            <a:r>
              <a:rPr lang="en-IN" b="1" dirty="0"/>
              <a:t>1. Which country has the highest total crop production from 2016 to 2023?</a:t>
            </a:r>
          </a:p>
          <a:p>
            <a:r>
              <a:rPr lang="en-IN" dirty="0"/>
              <a:t>   </a:t>
            </a:r>
            <a:r>
              <a:rPr lang="en-IN" sz="1300" dirty="0"/>
              <a:t>The bar chart titled "Sum of Production (2016 - 2023) by Country" shows total production by country. From the chart, China has the highest total crop production (13.22bn).  </a:t>
            </a:r>
          </a:p>
          <a:p>
            <a:endParaRPr lang="en-IN" dirty="0"/>
          </a:p>
          <a:p>
            <a:r>
              <a:rPr lang="en-IN" b="1" dirty="0"/>
              <a:t>2. What is the total production of crops based on soil requirements?</a:t>
            </a:r>
          </a:p>
          <a:p>
            <a:r>
              <a:rPr lang="en-IN" dirty="0"/>
              <a:t>   </a:t>
            </a:r>
            <a:r>
              <a:rPr lang="en-IN" sz="1300" dirty="0"/>
              <a:t>The </a:t>
            </a:r>
            <a:r>
              <a:rPr lang="en-IN" sz="1300" dirty="0" err="1"/>
              <a:t>Treemap</a:t>
            </a:r>
            <a:r>
              <a:rPr lang="en-IN" sz="1300" dirty="0"/>
              <a:t> visualisation categorises crops based on soil requirements. </a:t>
            </a:r>
          </a:p>
          <a:p>
            <a:r>
              <a:rPr lang="en-IN" sz="1300" dirty="0"/>
              <a:t>    For example:  </a:t>
            </a:r>
          </a:p>
          <a:p>
            <a:r>
              <a:rPr lang="en-IN" sz="1300" dirty="0"/>
              <a:t>     Sugarcane requires fertile soil and has a production of 10.71bn.</a:t>
            </a:r>
          </a:p>
          <a:p>
            <a:r>
              <a:rPr lang="en-IN" sz="1300" dirty="0"/>
              <a:t>     Maize (corn) grows in well-drained, loamy soil and has a production of 6.66bn.  </a:t>
            </a:r>
          </a:p>
        </p:txBody>
      </p:sp>
      <p:sp>
        <p:nvSpPr>
          <p:cNvPr id="13" name="TextBox 12">
            <a:extLst>
              <a:ext uri="{FF2B5EF4-FFF2-40B4-BE49-F238E27FC236}">
                <a16:creationId xmlns:a16="http://schemas.microsoft.com/office/drawing/2014/main" id="{6C432991-9488-813E-E65E-F0895B930BD8}"/>
              </a:ext>
            </a:extLst>
          </p:cNvPr>
          <p:cNvSpPr txBox="1"/>
          <p:nvPr/>
        </p:nvSpPr>
        <p:spPr>
          <a:xfrm>
            <a:off x="434411" y="2741563"/>
            <a:ext cx="11870232" cy="1338828"/>
          </a:xfrm>
          <a:prstGeom prst="rect">
            <a:avLst/>
          </a:prstGeom>
          <a:noFill/>
        </p:spPr>
        <p:txBody>
          <a:bodyPr wrap="square">
            <a:spAutoFit/>
          </a:bodyPr>
          <a:lstStyle/>
          <a:p>
            <a:r>
              <a:rPr lang="en-IN" b="1" dirty="0"/>
              <a:t>3. Which climatic condition supports the highest total crop production?</a:t>
            </a:r>
          </a:p>
          <a:p>
            <a:r>
              <a:rPr lang="en-IN" sz="1300" dirty="0"/>
              <a:t>   The bar chart titled "Sum of Total Production (t) by Climatic Conditions" shows that Temperate (17.78bn) and Well-drained soil (17.14bn) have the highest crop production.</a:t>
            </a:r>
          </a:p>
          <a:p>
            <a:endParaRPr lang="en-IN" dirty="0"/>
          </a:p>
          <a:p>
            <a:r>
              <a:rPr lang="en-IN" b="1" dirty="0"/>
              <a:t>4. What is the total crop production across all climatic conditions from 2016 to 2023?</a:t>
            </a:r>
          </a:p>
          <a:p>
            <a:r>
              <a:rPr lang="en-IN" sz="1300" dirty="0"/>
              <a:t>   The central metric card indicates a total production of 41.54bn across all climatic conditions over the given period.</a:t>
            </a:r>
          </a:p>
        </p:txBody>
      </p:sp>
      <p:sp>
        <p:nvSpPr>
          <p:cNvPr id="15" name="TextBox 14">
            <a:extLst>
              <a:ext uri="{FF2B5EF4-FFF2-40B4-BE49-F238E27FC236}">
                <a16:creationId xmlns:a16="http://schemas.microsoft.com/office/drawing/2014/main" id="{2E9BB4EC-F193-36B7-3494-392AFCD4DDCC}"/>
              </a:ext>
            </a:extLst>
          </p:cNvPr>
          <p:cNvSpPr txBox="1"/>
          <p:nvPr/>
        </p:nvSpPr>
        <p:spPr>
          <a:xfrm>
            <a:off x="434411" y="4221896"/>
            <a:ext cx="11323178" cy="1338828"/>
          </a:xfrm>
          <a:prstGeom prst="rect">
            <a:avLst/>
          </a:prstGeom>
          <a:noFill/>
        </p:spPr>
        <p:txBody>
          <a:bodyPr wrap="square">
            <a:spAutoFit/>
          </a:bodyPr>
          <a:lstStyle/>
          <a:p>
            <a:r>
              <a:rPr lang="en-IN" b="1" dirty="0"/>
              <a:t>5. Which country has the highest total yield (kg/ha) for high-demand crops?</a:t>
            </a:r>
          </a:p>
          <a:p>
            <a:r>
              <a:rPr lang="en-IN" dirty="0"/>
              <a:t>    </a:t>
            </a:r>
            <a:r>
              <a:rPr lang="en-IN" sz="1300" dirty="0"/>
              <a:t>The world map titled "Sum of Total Yield (kg/ha) by Country" displays different countries with their respective yield levels. By </a:t>
            </a:r>
            <a:r>
              <a:rPr lang="en-IN" sz="1300" dirty="0" err="1"/>
              <a:t>analyzing</a:t>
            </a:r>
            <a:r>
              <a:rPr lang="en-IN" sz="1300" dirty="0"/>
              <a:t> the data points,   we can determine which </a:t>
            </a:r>
            <a:r>
              <a:rPr lang="en-IN" sz="1300" dirty="0" err="1"/>
              <a:t>countryhas</a:t>
            </a:r>
            <a:r>
              <a:rPr lang="en-IN" sz="1300" dirty="0"/>
              <a:t> the highest yield.</a:t>
            </a:r>
          </a:p>
          <a:p>
            <a:endParaRPr lang="en-IN" sz="1300" dirty="0"/>
          </a:p>
          <a:p>
            <a:r>
              <a:rPr lang="en-IN" b="1" dirty="0"/>
              <a:t>6. What is the total harvested area for high-demand crops from 2016 to 2023?</a:t>
            </a:r>
          </a:p>
          <a:p>
            <a:r>
              <a:rPr lang="en-IN" sz="1300" dirty="0"/>
              <a:t>   The metric card on the right indicates a total harvested area of 5bn hectares, providing insight into the overall land usage for these crops.</a:t>
            </a:r>
          </a:p>
        </p:txBody>
      </p:sp>
    </p:spTree>
    <p:extLst>
      <p:ext uri="{BB962C8B-B14F-4D97-AF65-F5344CB8AC3E}">
        <p14:creationId xmlns:p14="http://schemas.microsoft.com/office/powerpoint/2010/main" val="127706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B6C52D74-9479-F61B-2C14-3BC2291B084E}"/>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9C97757C-EB40-29C1-C21B-AF7C19BB4C73}"/>
              </a:ext>
            </a:extLst>
          </p:cNvPr>
          <p:cNvSpPr txBox="1"/>
          <p:nvPr/>
        </p:nvSpPr>
        <p:spPr>
          <a:xfrm>
            <a:off x="434411" y="177862"/>
            <a:ext cx="9713441"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800" b="1" dirty="0">
                <a:solidFill>
                  <a:srgbClr val="007367"/>
                </a:solidFill>
                <a:latin typeface="Inter"/>
                <a:ea typeface="Inter"/>
                <a:cs typeface="Inter"/>
                <a:sym typeface="Inter"/>
              </a:rPr>
              <a:t>Output For The Queries</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7C0DE0D4-BB35-1FA1-77D2-5E1C4B287E88}"/>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DD5DB3D2-E262-0999-083B-9356FCF66A09}"/>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9" name="Picture 8">
            <a:extLst>
              <a:ext uri="{FF2B5EF4-FFF2-40B4-BE49-F238E27FC236}">
                <a16:creationId xmlns:a16="http://schemas.microsoft.com/office/drawing/2014/main" id="{F138C293-46C6-B68A-610A-5DC085A9E5C4}"/>
              </a:ext>
            </a:extLst>
          </p:cNvPr>
          <p:cNvPicPr>
            <a:picLocks noChangeAspect="1"/>
          </p:cNvPicPr>
          <p:nvPr/>
        </p:nvPicPr>
        <p:blipFill>
          <a:blip r:embed="rId4"/>
          <a:stretch>
            <a:fillRect/>
          </a:stretch>
        </p:blipFill>
        <p:spPr>
          <a:xfrm>
            <a:off x="932622" y="778337"/>
            <a:ext cx="10326756" cy="4924506"/>
          </a:xfrm>
          <a:prstGeom prst="rect">
            <a:avLst/>
          </a:prstGeom>
        </p:spPr>
      </p:pic>
    </p:spTree>
    <p:extLst>
      <p:ext uri="{BB962C8B-B14F-4D97-AF65-F5344CB8AC3E}">
        <p14:creationId xmlns:p14="http://schemas.microsoft.com/office/powerpoint/2010/main" val="1482011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C3C8D798-1DB2-5088-0F73-8557D2B173B4}"/>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544DB626-8C76-A7C1-72A8-FDCC82A46090}"/>
              </a:ext>
            </a:extLst>
          </p:cNvPr>
          <p:cNvSpPr txBox="1"/>
          <p:nvPr/>
        </p:nvSpPr>
        <p:spPr>
          <a:xfrm>
            <a:off x="434411" y="177862"/>
            <a:ext cx="9713441"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800" b="1" dirty="0">
                <a:solidFill>
                  <a:srgbClr val="007367"/>
                </a:solidFill>
                <a:latin typeface="Inter"/>
                <a:ea typeface="Inter"/>
                <a:cs typeface="Inter"/>
                <a:sym typeface="Inter"/>
              </a:rPr>
              <a:t>Output For The Queries</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023994E6-CBDA-8911-5C74-99B94FEBDD30}"/>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90A50842-4891-6BB3-BE45-C71F56CF809E}"/>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5" name="Picture 4">
            <a:extLst>
              <a:ext uri="{FF2B5EF4-FFF2-40B4-BE49-F238E27FC236}">
                <a16:creationId xmlns:a16="http://schemas.microsoft.com/office/drawing/2014/main" id="{6CB419C2-1FCC-3F17-900B-CF4ED1FBCD96}"/>
              </a:ext>
            </a:extLst>
          </p:cNvPr>
          <p:cNvPicPr>
            <a:picLocks noChangeAspect="1"/>
          </p:cNvPicPr>
          <p:nvPr/>
        </p:nvPicPr>
        <p:blipFill>
          <a:blip r:embed="rId4"/>
          <a:stretch>
            <a:fillRect/>
          </a:stretch>
        </p:blipFill>
        <p:spPr>
          <a:xfrm>
            <a:off x="1161622" y="738580"/>
            <a:ext cx="9868755" cy="5004019"/>
          </a:xfrm>
          <a:prstGeom prst="rect">
            <a:avLst/>
          </a:prstGeom>
        </p:spPr>
      </p:pic>
    </p:spTree>
    <p:extLst>
      <p:ext uri="{BB962C8B-B14F-4D97-AF65-F5344CB8AC3E}">
        <p14:creationId xmlns:p14="http://schemas.microsoft.com/office/powerpoint/2010/main" val="2139522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3"/>
          <p:cNvSpPr txBox="1"/>
          <p:nvPr/>
        </p:nvSpPr>
        <p:spPr>
          <a:xfrm>
            <a:off x="827068" y="478013"/>
            <a:ext cx="10013407" cy="389979"/>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367"/>
              </a:buClr>
              <a:buSzPts val="3600"/>
              <a:buFont typeface="Play"/>
              <a:buNone/>
            </a:pPr>
            <a:r>
              <a:rPr lang="en-US" sz="3600" b="1" dirty="0">
                <a:solidFill>
                  <a:srgbClr val="007367"/>
                </a:solidFill>
                <a:latin typeface="Inter"/>
                <a:ea typeface="Inter"/>
                <a:cs typeface="Inter"/>
                <a:sym typeface="Inter"/>
              </a:rPr>
              <a:t>Plan of </a:t>
            </a:r>
            <a:r>
              <a:rPr lang="en-US" sz="3600" b="1" dirty="0">
                <a:solidFill>
                  <a:srgbClr val="A58255"/>
                </a:solidFill>
                <a:latin typeface="Inter"/>
                <a:ea typeface="Inter"/>
                <a:cs typeface="Inter"/>
                <a:sym typeface="Inter"/>
              </a:rPr>
              <a:t>Action</a:t>
            </a:r>
            <a:r>
              <a:rPr lang="en-US" sz="3600" b="1" dirty="0">
                <a:solidFill>
                  <a:srgbClr val="007367"/>
                </a:solidFill>
                <a:latin typeface="Inter"/>
                <a:ea typeface="Inter"/>
                <a:cs typeface="Inter"/>
                <a:sym typeface="Inter"/>
              </a:rPr>
              <a:t> (</a:t>
            </a:r>
            <a:r>
              <a:rPr lang="en-US" sz="3600" b="1" dirty="0" err="1">
                <a:solidFill>
                  <a:srgbClr val="007367"/>
                </a:solidFill>
                <a:latin typeface="Inter"/>
                <a:ea typeface="Inter"/>
                <a:cs typeface="Inter"/>
                <a:sym typeface="Inter"/>
              </a:rPr>
              <a:t>Utilised</a:t>
            </a:r>
            <a:r>
              <a:rPr lang="en-US" sz="3600" b="1" dirty="0">
                <a:solidFill>
                  <a:srgbClr val="007367"/>
                </a:solidFill>
                <a:latin typeface="Inter"/>
                <a:ea typeface="Inter"/>
                <a:cs typeface="Inter"/>
                <a:sym typeface="Inter"/>
              </a:rPr>
              <a:t> So Far)</a:t>
            </a:r>
            <a:endParaRPr dirty="0">
              <a:latin typeface="Inter"/>
              <a:ea typeface="Inter"/>
              <a:cs typeface="Inter"/>
              <a:sym typeface="Inter"/>
            </a:endParaRPr>
          </a:p>
        </p:txBody>
      </p:sp>
      <p:graphicFrame>
        <p:nvGraphicFramePr>
          <p:cNvPr id="54" name="Google Shape;54;p3"/>
          <p:cNvGraphicFramePr/>
          <p:nvPr>
            <p:extLst>
              <p:ext uri="{D42A27DB-BD31-4B8C-83A1-F6EECF244321}">
                <p14:modId xmlns:p14="http://schemas.microsoft.com/office/powerpoint/2010/main" val="3608379849"/>
              </p:ext>
            </p:extLst>
          </p:nvPr>
        </p:nvGraphicFramePr>
        <p:xfrm>
          <a:off x="2829315" y="1414563"/>
          <a:ext cx="6008914" cy="3722433"/>
        </p:xfrm>
        <a:graphic>
          <a:graphicData uri="http://schemas.openxmlformats.org/drawingml/2006/table">
            <a:tbl>
              <a:tblPr firstRow="1">
                <a:noFill/>
                <a:tableStyleId>{B1C1A5F2-C7F4-42EF-8194-A367FB17F6C2}</a:tableStyleId>
              </a:tblPr>
              <a:tblGrid>
                <a:gridCol w="6008914">
                  <a:extLst>
                    <a:ext uri="{9D8B030D-6E8A-4147-A177-3AD203B41FA5}">
                      <a16:colId xmlns:a16="http://schemas.microsoft.com/office/drawing/2014/main" val="20000"/>
                    </a:ext>
                  </a:extLst>
                </a:gridCol>
              </a:tblGrid>
              <a:tr h="510831">
                <a:tc>
                  <a:txBody>
                    <a:bodyPr/>
                    <a:lstStyle/>
                    <a:p>
                      <a:pPr marL="0" marR="0" lvl="0" indent="0" algn="l" rtl="0">
                        <a:spcBef>
                          <a:spcPts val="0"/>
                        </a:spcBef>
                        <a:spcAft>
                          <a:spcPts val="0"/>
                        </a:spcAft>
                        <a:buNone/>
                      </a:pPr>
                      <a:r>
                        <a:rPr lang="en-US" sz="1700" i="0" u="none" strike="noStrike" cap="none" dirty="0">
                          <a:latin typeface="Inter"/>
                          <a:ea typeface="Inter"/>
                          <a:cs typeface="Inter"/>
                          <a:sym typeface="Inter"/>
                        </a:rPr>
                        <a:t>Item</a:t>
                      </a:r>
                      <a:endParaRPr dirty="0">
                        <a:latin typeface="Inter"/>
                        <a:ea typeface="Inter"/>
                        <a:cs typeface="Inter"/>
                        <a:sym typeface="Inter"/>
                      </a:endParaRPr>
                    </a:p>
                  </a:txBody>
                  <a:tcPr marL="442950" marR="0" marT="0" marB="0" anchor="ctr">
                    <a:lnL w="9525" cap="flat" cmpd="sng">
                      <a:solidFill>
                        <a:srgbClr val="A9A9A9"/>
                      </a:solidFill>
                      <a:prstDash val="solid"/>
                      <a:round/>
                      <a:headEnd type="none" w="sm" len="sm"/>
                      <a:tailEnd type="none" w="sm" len="sm"/>
                    </a:lnL>
                    <a:lnR w="9525" cap="flat" cmpd="sng">
                      <a:solidFill>
                        <a:srgbClr val="A9A9A9"/>
                      </a:solidFill>
                      <a:prstDash val="solid"/>
                      <a:round/>
                      <a:headEnd type="none" w="sm" len="sm"/>
                      <a:tailEnd type="none" w="sm" len="sm"/>
                    </a:lnR>
                    <a:lnT w="9525" cap="flat" cmpd="sng">
                      <a:solidFill>
                        <a:srgbClr val="A9A9A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7367"/>
                    </a:solidFill>
                  </a:tcPr>
                </a:tc>
                <a:extLst>
                  <a:ext uri="{0D108BD9-81ED-4DB2-BD59-A6C34878D82A}">
                    <a16:rowId xmlns:a16="http://schemas.microsoft.com/office/drawing/2014/main" val="10000"/>
                  </a:ext>
                </a:extLst>
              </a:tr>
              <a:tr h="535267">
                <a:tc>
                  <a:txBody>
                    <a:bodyPr/>
                    <a:lstStyle/>
                    <a:p>
                      <a:pPr marL="0" marR="0" lvl="0" indent="0" algn="l" rtl="0">
                        <a:spcBef>
                          <a:spcPts val="0"/>
                        </a:spcBef>
                        <a:spcAft>
                          <a:spcPts val="0"/>
                        </a:spcAft>
                        <a:buNone/>
                      </a:pPr>
                      <a:r>
                        <a:rPr lang="en-US" sz="1700" i="0" u="none" strike="noStrike" cap="none" dirty="0">
                          <a:solidFill>
                            <a:srgbClr val="004740"/>
                          </a:solidFill>
                          <a:latin typeface="Inter"/>
                          <a:ea typeface="Inter"/>
                          <a:cs typeface="Inter"/>
                          <a:sym typeface="Inter"/>
                        </a:rPr>
                        <a:t>Objective Setting</a:t>
                      </a:r>
                      <a:endParaRPr dirty="0">
                        <a:latin typeface="Inter"/>
                        <a:ea typeface="Inter"/>
                        <a:cs typeface="Inter"/>
                        <a:sym typeface="Inter"/>
                      </a:endParaRPr>
                    </a:p>
                  </a:txBody>
                  <a:tcPr marL="442950" marR="110750" marT="55375" marB="55375" anchor="ctr">
                    <a:lnL w="9525" cap="flat" cmpd="sng">
                      <a:solidFill>
                        <a:srgbClr val="A9A9A9"/>
                      </a:solidFill>
                      <a:prstDash val="solid"/>
                      <a:round/>
                      <a:headEnd type="none" w="sm" len="sm"/>
                      <a:tailEnd type="none" w="sm" len="sm"/>
                    </a:lnL>
                    <a:lnR w="9525" cap="flat" cmpd="sng">
                      <a:solidFill>
                        <a:srgbClr val="A9A9A9"/>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A9A9A9"/>
                      </a:solidFill>
                      <a:prstDash val="solid"/>
                      <a:round/>
                      <a:headEnd type="none" w="sm" len="sm"/>
                      <a:tailEnd type="none" w="sm" len="sm"/>
                    </a:lnB>
                    <a:solidFill>
                      <a:srgbClr val="F4E4C9"/>
                    </a:solidFill>
                  </a:tcPr>
                </a:tc>
                <a:extLst>
                  <a:ext uri="{0D108BD9-81ED-4DB2-BD59-A6C34878D82A}">
                    <a16:rowId xmlns:a16="http://schemas.microsoft.com/office/drawing/2014/main" val="10001"/>
                  </a:ext>
                </a:extLst>
              </a:tr>
              <a:tr h="535267">
                <a:tc>
                  <a:txBody>
                    <a:bodyPr/>
                    <a:lstStyle/>
                    <a:p>
                      <a:pPr marL="0" marR="0" lvl="0" indent="0" algn="l" rtl="0">
                        <a:spcBef>
                          <a:spcPts val="0"/>
                        </a:spcBef>
                        <a:spcAft>
                          <a:spcPts val="0"/>
                        </a:spcAft>
                        <a:buNone/>
                      </a:pPr>
                      <a:r>
                        <a:rPr lang="en-US" sz="1700" i="0" u="none" strike="noStrike" cap="none" dirty="0">
                          <a:solidFill>
                            <a:srgbClr val="004740"/>
                          </a:solidFill>
                          <a:latin typeface="Inter"/>
                          <a:ea typeface="Inter"/>
                          <a:cs typeface="Inter"/>
                          <a:sym typeface="Inter"/>
                        </a:rPr>
                        <a:t>Literature Review</a:t>
                      </a:r>
                      <a:endParaRPr dirty="0">
                        <a:latin typeface="Inter"/>
                        <a:ea typeface="Inter"/>
                        <a:cs typeface="Inter"/>
                        <a:sym typeface="Inter"/>
                      </a:endParaRPr>
                    </a:p>
                  </a:txBody>
                  <a:tcPr marL="442950" marR="110750" marT="55375" marB="55375" anchor="ctr">
                    <a:lnL w="9525" cap="flat" cmpd="sng">
                      <a:solidFill>
                        <a:srgbClr val="A9A9A9"/>
                      </a:solidFill>
                      <a:prstDash val="solid"/>
                      <a:round/>
                      <a:headEnd type="none" w="sm" len="sm"/>
                      <a:tailEnd type="none" w="sm" len="sm"/>
                    </a:lnL>
                    <a:lnR w="9525" cap="flat" cmpd="sng">
                      <a:solidFill>
                        <a:srgbClr val="A9A9A9"/>
                      </a:solidFill>
                      <a:prstDash val="solid"/>
                      <a:round/>
                      <a:headEnd type="none" w="sm" len="sm"/>
                      <a:tailEnd type="none" w="sm" len="sm"/>
                    </a:lnR>
                    <a:lnT w="9525" cap="flat" cmpd="sng">
                      <a:solidFill>
                        <a:srgbClr val="A9A9A9"/>
                      </a:solidFill>
                      <a:prstDash val="solid"/>
                      <a:round/>
                      <a:headEnd type="none" w="sm" len="sm"/>
                      <a:tailEnd type="none" w="sm" len="sm"/>
                    </a:lnT>
                    <a:lnB w="9525" cap="flat" cmpd="sng">
                      <a:solidFill>
                        <a:srgbClr val="A9A9A9"/>
                      </a:solidFill>
                      <a:prstDash val="solid"/>
                      <a:round/>
                      <a:headEnd type="none" w="sm" len="sm"/>
                      <a:tailEnd type="none" w="sm" len="sm"/>
                    </a:lnB>
                    <a:solidFill>
                      <a:srgbClr val="F4E4C9"/>
                    </a:solidFill>
                  </a:tcPr>
                </a:tc>
                <a:extLst>
                  <a:ext uri="{0D108BD9-81ED-4DB2-BD59-A6C34878D82A}">
                    <a16:rowId xmlns:a16="http://schemas.microsoft.com/office/drawing/2014/main" val="10002"/>
                  </a:ext>
                </a:extLst>
              </a:tr>
              <a:tr h="535267">
                <a:tc>
                  <a:txBody>
                    <a:bodyPr/>
                    <a:lstStyle/>
                    <a:p>
                      <a:pPr marL="0" marR="0" lvl="0" indent="0" algn="l" rtl="0">
                        <a:spcBef>
                          <a:spcPts val="0"/>
                        </a:spcBef>
                        <a:spcAft>
                          <a:spcPts val="0"/>
                        </a:spcAft>
                        <a:buNone/>
                      </a:pPr>
                      <a:r>
                        <a:rPr lang="en-US" sz="1700" i="0" u="none" strike="noStrike" cap="none" dirty="0">
                          <a:solidFill>
                            <a:srgbClr val="004740"/>
                          </a:solidFill>
                          <a:latin typeface="Inter"/>
                          <a:ea typeface="Inter"/>
                          <a:cs typeface="Inter"/>
                          <a:sym typeface="Inter"/>
                        </a:rPr>
                        <a:t>Approach</a:t>
                      </a:r>
                      <a:endParaRPr dirty="0">
                        <a:latin typeface="Inter"/>
                        <a:ea typeface="Inter"/>
                        <a:cs typeface="Inter"/>
                        <a:sym typeface="Inter"/>
                      </a:endParaRPr>
                    </a:p>
                  </a:txBody>
                  <a:tcPr marL="442950" marR="110750" marT="55375" marB="55375" anchor="ctr">
                    <a:lnL w="9525" cap="flat" cmpd="sng">
                      <a:solidFill>
                        <a:srgbClr val="A9A9A9"/>
                      </a:solidFill>
                      <a:prstDash val="solid"/>
                      <a:round/>
                      <a:headEnd type="none" w="sm" len="sm"/>
                      <a:tailEnd type="none" w="sm" len="sm"/>
                    </a:lnL>
                    <a:lnR w="9525" cap="flat" cmpd="sng">
                      <a:solidFill>
                        <a:srgbClr val="A9A9A9"/>
                      </a:solidFill>
                      <a:prstDash val="solid"/>
                      <a:round/>
                      <a:headEnd type="none" w="sm" len="sm"/>
                      <a:tailEnd type="none" w="sm" len="sm"/>
                    </a:lnR>
                    <a:lnT w="9525" cap="flat" cmpd="sng">
                      <a:solidFill>
                        <a:srgbClr val="A9A9A9"/>
                      </a:solidFill>
                      <a:prstDash val="solid"/>
                      <a:round/>
                      <a:headEnd type="none" w="sm" len="sm"/>
                      <a:tailEnd type="none" w="sm" len="sm"/>
                    </a:lnT>
                    <a:lnB w="9525" cap="flat" cmpd="sng">
                      <a:solidFill>
                        <a:srgbClr val="A9A9A9"/>
                      </a:solidFill>
                      <a:prstDash val="solid"/>
                      <a:round/>
                      <a:headEnd type="none" w="sm" len="sm"/>
                      <a:tailEnd type="none" w="sm" len="sm"/>
                    </a:lnB>
                    <a:solidFill>
                      <a:srgbClr val="F4E4C9"/>
                    </a:solidFill>
                  </a:tcPr>
                </a:tc>
                <a:extLst>
                  <a:ext uri="{0D108BD9-81ED-4DB2-BD59-A6C34878D82A}">
                    <a16:rowId xmlns:a16="http://schemas.microsoft.com/office/drawing/2014/main" val="10003"/>
                  </a:ext>
                </a:extLst>
              </a:tr>
              <a:tr h="535267">
                <a:tc>
                  <a:txBody>
                    <a:bodyPr/>
                    <a:lstStyle/>
                    <a:p>
                      <a:pPr marL="0" marR="0" lvl="0" indent="0" algn="l" rtl="0">
                        <a:spcBef>
                          <a:spcPts val="0"/>
                        </a:spcBef>
                        <a:spcAft>
                          <a:spcPts val="0"/>
                        </a:spcAft>
                        <a:buNone/>
                      </a:pPr>
                      <a:r>
                        <a:rPr lang="en-US" sz="1700" i="0" u="none" strike="noStrike" cap="none" dirty="0">
                          <a:solidFill>
                            <a:srgbClr val="004740"/>
                          </a:solidFill>
                          <a:latin typeface="Inter"/>
                          <a:ea typeface="Inter"/>
                          <a:cs typeface="Inter"/>
                          <a:sym typeface="Inter"/>
                        </a:rPr>
                        <a:t>Data Sources</a:t>
                      </a:r>
                      <a:endParaRPr dirty="0">
                        <a:latin typeface="Inter"/>
                        <a:ea typeface="Inter"/>
                        <a:cs typeface="Inter"/>
                        <a:sym typeface="Inter"/>
                      </a:endParaRPr>
                    </a:p>
                  </a:txBody>
                  <a:tcPr marL="442950" marR="110750" marT="55375" marB="55375" anchor="ctr">
                    <a:lnL w="9525" cap="flat" cmpd="sng">
                      <a:solidFill>
                        <a:srgbClr val="A9A9A9"/>
                      </a:solidFill>
                      <a:prstDash val="solid"/>
                      <a:round/>
                      <a:headEnd type="none" w="sm" len="sm"/>
                      <a:tailEnd type="none" w="sm" len="sm"/>
                    </a:lnL>
                    <a:lnR w="9525" cap="flat" cmpd="sng">
                      <a:solidFill>
                        <a:srgbClr val="A9A9A9"/>
                      </a:solidFill>
                      <a:prstDash val="solid"/>
                      <a:round/>
                      <a:headEnd type="none" w="sm" len="sm"/>
                      <a:tailEnd type="none" w="sm" len="sm"/>
                    </a:lnR>
                    <a:lnT w="9525" cap="flat" cmpd="sng">
                      <a:solidFill>
                        <a:srgbClr val="A9A9A9"/>
                      </a:solidFill>
                      <a:prstDash val="solid"/>
                      <a:round/>
                      <a:headEnd type="none" w="sm" len="sm"/>
                      <a:tailEnd type="none" w="sm" len="sm"/>
                    </a:lnT>
                    <a:lnB w="9525" cap="flat" cmpd="sng">
                      <a:solidFill>
                        <a:srgbClr val="A9A9A9"/>
                      </a:solidFill>
                      <a:prstDash val="solid"/>
                      <a:round/>
                      <a:headEnd type="none" w="sm" len="sm"/>
                      <a:tailEnd type="none" w="sm" len="sm"/>
                    </a:lnB>
                    <a:solidFill>
                      <a:srgbClr val="F4E4C9"/>
                    </a:solidFill>
                  </a:tcPr>
                </a:tc>
                <a:extLst>
                  <a:ext uri="{0D108BD9-81ED-4DB2-BD59-A6C34878D82A}">
                    <a16:rowId xmlns:a16="http://schemas.microsoft.com/office/drawing/2014/main" val="10004"/>
                  </a:ext>
                </a:extLst>
              </a:tr>
              <a:tr h="535267">
                <a:tc>
                  <a:txBody>
                    <a:bodyPr/>
                    <a:lstStyle/>
                    <a:p>
                      <a:pPr marL="0" marR="0" lvl="0" indent="0" algn="l" rtl="0">
                        <a:spcBef>
                          <a:spcPts val="0"/>
                        </a:spcBef>
                        <a:spcAft>
                          <a:spcPts val="0"/>
                        </a:spcAft>
                        <a:buNone/>
                      </a:pPr>
                      <a:r>
                        <a:rPr lang="en-US" sz="1700" i="0" u="none" strike="noStrike" cap="none" dirty="0">
                          <a:solidFill>
                            <a:srgbClr val="004740"/>
                          </a:solidFill>
                          <a:latin typeface="Inter"/>
                          <a:ea typeface="Inter"/>
                          <a:cs typeface="Inter"/>
                          <a:sym typeface="Inter"/>
                        </a:rPr>
                        <a:t>Technologies To Be Used</a:t>
                      </a:r>
                      <a:endParaRPr dirty="0">
                        <a:latin typeface="Inter"/>
                        <a:ea typeface="Inter"/>
                        <a:cs typeface="Inter"/>
                        <a:sym typeface="Inter"/>
                      </a:endParaRPr>
                    </a:p>
                  </a:txBody>
                  <a:tcPr marL="442950" marR="110750" marT="55375" marB="55375" anchor="ctr">
                    <a:lnL w="9525" cap="flat" cmpd="sng">
                      <a:solidFill>
                        <a:srgbClr val="A9A9A9"/>
                      </a:solidFill>
                      <a:prstDash val="solid"/>
                      <a:round/>
                      <a:headEnd type="none" w="sm" len="sm"/>
                      <a:tailEnd type="none" w="sm" len="sm"/>
                    </a:lnL>
                    <a:lnR w="9525" cap="flat" cmpd="sng">
                      <a:solidFill>
                        <a:srgbClr val="A9A9A9"/>
                      </a:solidFill>
                      <a:prstDash val="solid"/>
                      <a:round/>
                      <a:headEnd type="none" w="sm" len="sm"/>
                      <a:tailEnd type="none" w="sm" len="sm"/>
                    </a:lnR>
                    <a:lnT w="9525" cap="flat" cmpd="sng">
                      <a:solidFill>
                        <a:srgbClr val="A9A9A9"/>
                      </a:solidFill>
                      <a:prstDash val="solid"/>
                      <a:round/>
                      <a:headEnd type="none" w="sm" len="sm"/>
                      <a:tailEnd type="none" w="sm" len="sm"/>
                    </a:lnT>
                    <a:lnB w="9525" cap="flat" cmpd="sng">
                      <a:solidFill>
                        <a:srgbClr val="A9A9A9"/>
                      </a:solidFill>
                      <a:prstDash val="solid"/>
                      <a:round/>
                      <a:headEnd type="none" w="sm" len="sm"/>
                      <a:tailEnd type="none" w="sm" len="sm"/>
                    </a:lnB>
                    <a:solidFill>
                      <a:srgbClr val="F4E4C9"/>
                    </a:solidFill>
                  </a:tcPr>
                </a:tc>
                <a:extLst>
                  <a:ext uri="{0D108BD9-81ED-4DB2-BD59-A6C34878D82A}">
                    <a16:rowId xmlns:a16="http://schemas.microsoft.com/office/drawing/2014/main" val="10005"/>
                  </a:ext>
                </a:extLst>
              </a:tr>
              <a:tr h="535267">
                <a:tc>
                  <a:txBody>
                    <a:bodyPr/>
                    <a:lstStyle/>
                    <a:p>
                      <a:pPr marL="0" marR="0" lvl="0" indent="0" algn="l" rtl="0">
                        <a:spcBef>
                          <a:spcPts val="0"/>
                        </a:spcBef>
                        <a:spcAft>
                          <a:spcPts val="0"/>
                        </a:spcAft>
                        <a:buNone/>
                      </a:pPr>
                      <a:r>
                        <a:rPr lang="en-US" sz="1700" i="0" u="none" strike="noStrike" cap="none" dirty="0">
                          <a:solidFill>
                            <a:srgbClr val="004740"/>
                          </a:solidFill>
                          <a:latin typeface="Inter"/>
                          <a:ea typeface="Inter"/>
                          <a:cs typeface="Inter"/>
                          <a:sym typeface="Inter"/>
                        </a:rPr>
                        <a:t>Expected Output</a:t>
                      </a:r>
                      <a:endParaRPr dirty="0">
                        <a:latin typeface="Inter"/>
                        <a:ea typeface="Inter"/>
                        <a:cs typeface="Inter"/>
                        <a:sym typeface="Inter"/>
                      </a:endParaRPr>
                    </a:p>
                  </a:txBody>
                  <a:tcPr marL="442950" marR="110750" marT="55375" marB="55375" anchor="ctr">
                    <a:lnL w="9525" cap="flat" cmpd="sng">
                      <a:solidFill>
                        <a:srgbClr val="A9A9A9"/>
                      </a:solidFill>
                      <a:prstDash val="solid"/>
                      <a:round/>
                      <a:headEnd type="none" w="sm" len="sm"/>
                      <a:tailEnd type="none" w="sm" len="sm"/>
                    </a:lnL>
                    <a:lnR w="9525" cap="flat" cmpd="sng">
                      <a:solidFill>
                        <a:srgbClr val="A9A9A9"/>
                      </a:solidFill>
                      <a:prstDash val="solid"/>
                      <a:round/>
                      <a:headEnd type="none" w="sm" len="sm"/>
                      <a:tailEnd type="none" w="sm" len="sm"/>
                    </a:lnR>
                    <a:lnT w="9525" cap="flat" cmpd="sng">
                      <a:solidFill>
                        <a:srgbClr val="A9A9A9"/>
                      </a:solidFill>
                      <a:prstDash val="solid"/>
                      <a:round/>
                      <a:headEnd type="none" w="sm" len="sm"/>
                      <a:tailEnd type="none" w="sm" len="sm"/>
                    </a:lnT>
                    <a:lnB w="9525" cap="flat" cmpd="sng">
                      <a:solidFill>
                        <a:srgbClr val="A9A9A9"/>
                      </a:solidFill>
                      <a:prstDash val="solid"/>
                      <a:round/>
                      <a:headEnd type="none" w="sm" len="sm"/>
                      <a:tailEnd type="none" w="sm" len="sm"/>
                    </a:lnB>
                    <a:solidFill>
                      <a:srgbClr val="F4E4C9"/>
                    </a:solidFill>
                  </a:tcPr>
                </a:tc>
                <a:extLst>
                  <a:ext uri="{0D108BD9-81ED-4DB2-BD59-A6C34878D82A}">
                    <a16:rowId xmlns:a16="http://schemas.microsoft.com/office/drawing/2014/main" val="10006"/>
                  </a:ext>
                </a:extLst>
              </a:tr>
            </a:tbl>
          </a:graphicData>
        </a:graphic>
      </p:graphicFrame>
      <p:sp>
        <p:nvSpPr>
          <p:cNvPr id="2" name="Google Shape;10;p6">
            <a:extLst>
              <a:ext uri="{FF2B5EF4-FFF2-40B4-BE49-F238E27FC236}">
                <a16:creationId xmlns:a16="http://schemas.microsoft.com/office/drawing/2014/main" id="{1EF68963-0D45-9495-0687-33FB8BF75F71}"/>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lang="en-US"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64655E1B-04B0-10CD-51C9-9AC426F9F2BF}"/>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8E33CC07-F111-94D1-94E0-6889AC17F97D}"/>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57180BA1-0F7B-E371-7D97-D3D367DAAE6F}"/>
              </a:ext>
            </a:extLst>
          </p:cNvPr>
          <p:cNvSpPr txBox="1"/>
          <p:nvPr/>
        </p:nvSpPr>
        <p:spPr>
          <a:xfrm>
            <a:off x="434411" y="177862"/>
            <a:ext cx="9713441"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800" b="1" dirty="0">
                <a:solidFill>
                  <a:srgbClr val="007367"/>
                </a:solidFill>
                <a:latin typeface="Inter"/>
                <a:ea typeface="Inter"/>
                <a:cs typeface="Inter"/>
                <a:sym typeface="Inter"/>
              </a:rPr>
              <a:t>Output For The Queries</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18626772-DB50-FA5F-BD72-3C98BC79B7D3}"/>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24814D1B-8655-09D2-2F29-AC6E02866CE6}"/>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5" name="Picture 4">
            <a:extLst>
              <a:ext uri="{FF2B5EF4-FFF2-40B4-BE49-F238E27FC236}">
                <a16:creationId xmlns:a16="http://schemas.microsoft.com/office/drawing/2014/main" id="{5FDEB5FF-89FB-F5F9-E1B1-BF0AB6E844A2}"/>
              </a:ext>
            </a:extLst>
          </p:cNvPr>
          <p:cNvPicPr>
            <a:picLocks noChangeAspect="1"/>
          </p:cNvPicPr>
          <p:nvPr/>
        </p:nvPicPr>
        <p:blipFill>
          <a:blip r:embed="rId4"/>
          <a:stretch>
            <a:fillRect/>
          </a:stretch>
        </p:blipFill>
        <p:spPr>
          <a:xfrm>
            <a:off x="1239279" y="787842"/>
            <a:ext cx="9713441" cy="4905495"/>
          </a:xfrm>
          <a:prstGeom prst="rect">
            <a:avLst/>
          </a:prstGeom>
        </p:spPr>
      </p:pic>
    </p:spTree>
    <p:extLst>
      <p:ext uri="{BB962C8B-B14F-4D97-AF65-F5344CB8AC3E}">
        <p14:creationId xmlns:p14="http://schemas.microsoft.com/office/powerpoint/2010/main" val="2493409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A900839F-90FD-156B-AB22-5BBCB53E9709}"/>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D7155545-3055-8C90-5016-F5335DBAE537}"/>
              </a:ext>
            </a:extLst>
          </p:cNvPr>
          <p:cNvSpPr txBox="1"/>
          <p:nvPr/>
        </p:nvSpPr>
        <p:spPr>
          <a:xfrm>
            <a:off x="434411" y="177861"/>
            <a:ext cx="5449554"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800" b="1" dirty="0">
                <a:solidFill>
                  <a:srgbClr val="007367"/>
                </a:solidFill>
                <a:latin typeface="Inter"/>
                <a:ea typeface="Inter"/>
                <a:cs typeface="Inter"/>
                <a:sym typeface="Inter"/>
              </a:rPr>
              <a:t>Front-End Part Of Our Project: </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970AA4EB-882B-C541-E00A-734D66BC2EA2}"/>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19BCC836-A49C-EBF0-E8E7-86063B64A0F7}"/>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pic>
        <p:nvPicPr>
          <p:cNvPr id="6" name="Picture 5">
            <a:extLst>
              <a:ext uri="{FF2B5EF4-FFF2-40B4-BE49-F238E27FC236}">
                <a16:creationId xmlns:a16="http://schemas.microsoft.com/office/drawing/2014/main" id="{7793636C-0111-4FAC-2E8F-E803670AD03B}"/>
              </a:ext>
            </a:extLst>
          </p:cNvPr>
          <p:cNvPicPr>
            <a:picLocks noChangeAspect="1"/>
          </p:cNvPicPr>
          <p:nvPr/>
        </p:nvPicPr>
        <p:blipFill>
          <a:blip r:embed="rId4"/>
          <a:stretch>
            <a:fillRect/>
          </a:stretch>
        </p:blipFill>
        <p:spPr>
          <a:xfrm>
            <a:off x="1015448" y="1333131"/>
            <a:ext cx="10161104" cy="4411625"/>
          </a:xfrm>
          <a:prstGeom prst="rect">
            <a:avLst/>
          </a:prstGeom>
        </p:spPr>
      </p:pic>
      <p:sp>
        <p:nvSpPr>
          <p:cNvPr id="7" name="TextBox 6">
            <a:extLst>
              <a:ext uri="{FF2B5EF4-FFF2-40B4-BE49-F238E27FC236}">
                <a16:creationId xmlns:a16="http://schemas.microsoft.com/office/drawing/2014/main" id="{A4E6AC2D-D3F4-0048-B62C-9CA187C33399}"/>
              </a:ext>
            </a:extLst>
          </p:cNvPr>
          <p:cNvSpPr txBox="1"/>
          <p:nvPr/>
        </p:nvSpPr>
        <p:spPr>
          <a:xfrm>
            <a:off x="1182960" y="651345"/>
            <a:ext cx="10250154" cy="584775"/>
          </a:xfrm>
          <a:prstGeom prst="rect">
            <a:avLst/>
          </a:prstGeom>
          <a:noFill/>
        </p:spPr>
        <p:txBody>
          <a:bodyPr wrap="square">
            <a:spAutoFit/>
          </a:bodyPr>
          <a:lstStyle/>
          <a:p>
            <a:r>
              <a:rPr lang="en-IN" sz="1600" b="1" dirty="0"/>
              <a:t>Designing Using Few Web Development Concepts :</a:t>
            </a:r>
          </a:p>
          <a:p>
            <a:r>
              <a:rPr lang="en-IN" sz="1600" b="1" dirty="0"/>
              <a:t>HTML, CSS, Embedded URL (Token) For Connecting The Power BI Dashboard To Web Page.</a:t>
            </a:r>
            <a:endParaRPr lang="en-IN" sz="1600" dirty="0"/>
          </a:p>
        </p:txBody>
      </p:sp>
    </p:spTree>
    <p:extLst>
      <p:ext uri="{BB962C8B-B14F-4D97-AF65-F5344CB8AC3E}">
        <p14:creationId xmlns:p14="http://schemas.microsoft.com/office/powerpoint/2010/main" val="489988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8B59CFEA-A61A-E22D-3851-99BF34DD5A3B}"/>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328F8C6D-7B04-0E59-6D2D-AE371A800D56}"/>
              </a:ext>
            </a:extLst>
          </p:cNvPr>
          <p:cNvSpPr txBox="1"/>
          <p:nvPr/>
        </p:nvSpPr>
        <p:spPr>
          <a:xfrm>
            <a:off x="434411" y="258530"/>
            <a:ext cx="9713441" cy="52318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2800" b="1" dirty="0">
                <a:solidFill>
                  <a:srgbClr val="007367"/>
                </a:solidFill>
                <a:latin typeface="Inter"/>
                <a:ea typeface="Inter"/>
                <a:cs typeface="Inter"/>
                <a:sym typeface="Inter"/>
              </a:rPr>
              <a:t>Conclusion And Future Scope:</a:t>
            </a:r>
            <a:endParaRPr lang="en-US" sz="2800" dirty="0">
              <a:latin typeface="Inter"/>
              <a:ea typeface="Inter"/>
              <a:cs typeface="Inter"/>
              <a:sym typeface="Inter"/>
            </a:endParaRPr>
          </a:p>
        </p:txBody>
      </p:sp>
      <p:sp>
        <p:nvSpPr>
          <p:cNvPr id="2" name="Google Shape;10;p6">
            <a:extLst>
              <a:ext uri="{FF2B5EF4-FFF2-40B4-BE49-F238E27FC236}">
                <a16:creationId xmlns:a16="http://schemas.microsoft.com/office/drawing/2014/main" id="{541FFEE8-5B8B-C4E2-1ACF-6BA8704C528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94C27205-47A5-706B-6EA7-A014903C40DC}"/>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7" name="TextBox 6">
            <a:extLst>
              <a:ext uri="{FF2B5EF4-FFF2-40B4-BE49-F238E27FC236}">
                <a16:creationId xmlns:a16="http://schemas.microsoft.com/office/drawing/2014/main" id="{492D15FD-CE43-2D87-C4BF-876556BD3236}"/>
              </a:ext>
            </a:extLst>
          </p:cNvPr>
          <p:cNvSpPr txBox="1"/>
          <p:nvPr/>
        </p:nvSpPr>
        <p:spPr>
          <a:xfrm>
            <a:off x="434411" y="1064024"/>
            <a:ext cx="11603618" cy="3985706"/>
          </a:xfrm>
          <a:prstGeom prst="rect">
            <a:avLst/>
          </a:prstGeom>
          <a:noFill/>
        </p:spPr>
        <p:txBody>
          <a:bodyPr wrap="square">
            <a:spAutoFit/>
          </a:bodyPr>
          <a:lstStyle/>
          <a:p>
            <a:pPr>
              <a:buNone/>
            </a:pPr>
            <a:r>
              <a:rPr lang="en-US" sz="1600" dirty="0"/>
              <a:t>This project successfully identified </a:t>
            </a:r>
            <a:r>
              <a:rPr lang="en-US" sz="1600" b="1" dirty="0"/>
              <a:t>high-demand crops where India lags in production</a:t>
            </a:r>
            <a:r>
              <a:rPr lang="en-US" sz="1600" dirty="0"/>
              <a:t>, leveraging </a:t>
            </a:r>
            <a:r>
              <a:rPr lang="en-US" sz="1600" b="1" dirty="0"/>
              <a:t>data analysis, SQL queries, and Power BI </a:t>
            </a:r>
            <a:r>
              <a:rPr lang="en-US" sz="1600" b="1" dirty="0" err="1"/>
              <a:t>visualisation</a:t>
            </a:r>
            <a:r>
              <a:rPr lang="en-US" sz="1600" dirty="0"/>
              <a:t>. The insights provide a clear roadmap for improving agricultural output through </a:t>
            </a:r>
            <a:r>
              <a:rPr lang="en-US" sz="1600" b="1" dirty="0"/>
              <a:t>targeted crop selection, </a:t>
            </a:r>
            <a:r>
              <a:rPr lang="en-US" sz="1600" b="1" dirty="0" err="1"/>
              <a:t>optimised</a:t>
            </a:r>
            <a:r>
              <a:rPr lang="en-US" sz="1600" b="1" dirty="0"/>
              <a:t> resource allocation, and strategic planning</a:t>
            </a:r>
            <a:r>
              <a:rPr lang="en-US" sz="1600" dirty="0"/>
              <a:t>. The integration of Power BI ensures that stakeholders can interact with data dynamically, making informed decisions to bridge production gaps.</a:t>
            </a:r>
          </a:p>
          <a:p>
            <a:pPr>
              <a:buNone/>
            </a:pPr>
            <a:endParaRPr lang="en-US" sz="1600" dirty="0"/>
          </a:p>
          <a:p>
            <a:pPr>
              <a:buNone/>
            </a:pPr>
            <a:endParaRPr lang="en-US" sz="1600" dirty="0"/>
          </a:p>
          <a:p>
            <a:pPr>
              <a:buNone/>
            </a:pPr>
            <a:r>
              <a:rPr lang="en-US" sz="1600" b="1" dirty="0"/>
              <a:t>Future Scope</a:t>
            </a:r>
          </a:p>
          <a:p>
            <a:pPr>
              <a:buFont typeface="Arial" panose="020B0604020202020204" pitchFamily="34" charset="0"/>
              <a:buChar char="•"/>
            </a:pPr>
            <a:r>
              <a:rPr lang="en-US" sz="1600" b="1" dirty="0"/>
              <a:t>Real-Time Data Integration</a:t>
            </a:r>
            <a:r>
              <a:rPr lang="en-US" sz="1600" dirty="0"/>
              <a:t> – Automating data pipelines for live updates in Power BI.</a:t>
            </a:r>
          </a:p>
          <a:p>
            <a:pPr>
              <a:buFont typeface="Arial" panose="020B0604020202020204" pitchFamily="34" charset="0"/>
              <a:buChar char="•"/>
            </a:pPr>
            <a:r>
              <a:rPr lang="en-US" sz="1600" b="1" dirty="0"/>
              <a:t>AI-Based Predictive Modeling</a:t>
            </a:r>
            <a:r>
              <a:rPr lang="en-US" sz="1600" dirty="0"/>
              <a:t> – Forecasting crop demand based on climate and soil conditions.</a:t>
            </a:r>
          </a:p>
          <a:p>
            <a:pPr>
              <a:buFont typeface="Arial" panose="020B0604020202020204" pitchFamily="34" charset="0"/>
              <a:buChar char="•"/>
            </a:pPr>
            <a:r>
              <a:rPr lang="en-US" sz="1600" b="1" dirty="0"/>
              <a:t>Cloud-Based Deployment</a:t>
            </a:r>
            <a:r>
              <a:rPr lang="en-US" sz="1600" dirty="0"/>
              <a:t> – Enhancing scalability and accessibility for stakeholders.</a:t>
            </a:r>
          </a:p>
          <a:p>
            <a:pPr>
              <a:buFont typeface="Arial" panose="020B0604020202020204" pitchFamily="34" charset="0"/>
              <a:buChar char="•"/>
            </a:pPr>
            <a:r>
              <a:rPr lang="en-US" sz="1600" b="1" dirty="0"/>
              <a:t>Advanced Filtering &amp; Analytics</a:t>
            </a:r>
            <a:r>
              <a:rPr lang="en-US" sz="1600" dirty="0"/>
              <a:t> – Enabling deeper insights through interactive dashboards.</a:t>
            </a:r>
          </a:p>
          <a:p>
            <a:pPr>
              <a:buFont typeface="Arial" panose="020B0604020202020204" pitchFamily="34" charset="0"/>
              <a:buChar char="•"/>
            </a:pPr>
            <a:endParaRPr lang="en-US" sz="1600" dirty="0"/>
          </a:p>
          <a:p>
            <a:endParaRPr lang="en-US" sz="1600" dirty="0"/>
          </a:p>
          <a:p>
            <a:r>
              <a:rPr lang="en-US" sz="1600" dirty="0"/>
              <a:t>These advancements will further enhance the </a:t>
            </a:r>
            <a:r>
              <a:rPr lang="en-US" sz="1600" b="1" dirty="0"/>
              <a:t>accuracy, accessibility, and impact</a:t>
            </a:r>
            <a:r>
              <a:rPr lang="en-US" sz="1600" dirty="0"/>
              <a:t> of the project, making it a valuable tool for agricultural policymakers, researchers, and farmers.</a:t>
            </a:r>
          </a:p>
          <a:p>
            <a:endParaRPr lang="en-IN" sz="1300" dirty="0"/>
          </a:p>
        </p:txBody>
      </p:sp>
    </p:spTree>
    <p:extLst>
      <p:ext uri="{BB962C8B-B14F-4D97-AF65-F5344CB8AC3E}">
        <p14:creationId xmlns:p14="http://schemas.microsoft.com/office/powerpoint/2010/main" val="2402029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p:nvPr/>
        </p:nvSpPr>
        <p:spPr>
          <a:xfrm>
            <a:off x="434411" y="2540490"/>
            <a:ext cx="5183964"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000" b="1" dirty="0">
                <a:solidFill>
                  <a:srgbClr val="007367"/>
                </a:solidFill>
                <a:latin typeface="Inter"/>
                <a:ea typeface="Inter"/>
                <a:cs typeface="Inter"/>
                <a:sym typeface="Inter"/>
              </a:rPr>
              <a:t>Thank You</a:t>
            </a:r>
            <a:endParaRPr sz="7000" dirty="0">
              <a:latin typeface="Inter"/>
              <a:ea typeface="Inter"/>
              <a:cs typeface="Inter"/>
              <a:sym typeface="Inter"/>
            </a:endParaRPr>
          </a:p>
        </p:txBody>
      </p:sp>
      <p:sp>
        <p:nvSpPr>
          <p:cNvPr id="124" name="Google Shape;124;p5"/>
          <p:cNvSpPr/>
          <p:nvPr/>
        </p:nvSpPr>
        <p:spPr>
          <a:xfrm>
            <a:off x="10692817" y="360212"/>
            <a:ext cx="284482" cy="28448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23672"/>
              </a:solidFill>
              <a:latin typeface="Play"/>
              <a:ea typeface="Play"/>
              <a:cs typeface="Play"/>
              <a:sym typeface="Play"/>
            </a:endParaRPr>
          </a:p>
        </p:txBody>
      </p:sp>
      <p:sp>
        <p:nvSpPr>
          <p:cNvPr id="125" name="Google Shape;125;p5"/>
          <p:cNvSpPr/>
          <p:nvPr/>
        </p:nvSpPr>
        <p:spPr>
          <a:xfrm>
            <a:off x="10755442" y="423468"/>
            <a:ext cx="159232" cy="157970"/>
          </a:xfrm>
          <a:custGeom>
            <a:avLst/>
            <a:gdLst/>
            <a:ahLst/>
            <a:cxnLst/>
            <a:rect l="l" t="t" r="r" b="b"/>
            <a:pathLst>
              <a:path w="444" h="443" extrusionOk="0">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rgbClr val="017069"/>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a:solidFill>
                <a:srgbClr val="023672"/>
              </a:solidFill>
              <a:latin typeface="Play"/>
              <a:ea typeface="Play"/>
              <a:cs typeface="Play"/>
              <a:sym typeface="Play"/>
            </a:endParaRPr>
          </a:p>
        </p:txBody>
      </p:sp>
      <p:sp>
        <p:nvSpPr>
          <p:cNvPr id="126" name="Google Shape;126;p5"/>
          <p:cNvSpPr/>
          <p:nvPr/>
        </p:nvSpPr>
        <p:spPr>
          <a:xfrm>
            <a:off x="11108103" y="360212"/>
            <a:ext cx="284482" cy="28448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23672"/>
              </a:solidFill>
              <a:latin typeface="Play"/>
              <a:ea typeface="Play"/>
              <a:cs typeface="Play"/>
              <a:sym typeface="Play"/>
            </a:endParaRPr>
          </a:p>
        </p:txBody>
      </p:sp>
      <p:sp>
        <p:nvSpPr>
          <p:cNvPr id="127" name="Google Shape;127;p5"/>
          <p:cNvSpPr/>
          <p:nvPr/>
        </p:nvSpPr>
        <p:spPr>
          <a:xfrm>
            <a:off x="11173901" y="455187"/>
            <a:ext cx="152886" cy="94532"/>
          </a:xfrm>
          <a:custGeom>
            <a:avLst/>
            <a:gdLst/>
            <a:ahLst/>
            <a:cxnLst/>
            <a:rect l="l" t="t" r="r" b="b"/>
            <a:pathLst>
              <a:path w="461" h="285" extrusionOk="0">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rgbClr val="017069"/>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a:solidFill>
                <a:srgbClr val="023672"/>
              </a:solidFill>
              <a:latin typeface="Play"/>
              <a:ea typeface="Play"/>
              <a:cs typeface="Play"/>
              <a:sym typeface="Play"/>
            </a:endParaRPr>
          </a:p>
        </p:txBody>
      </p:sp>
      <p:sp>
        <p:nvSpPr>
          <p:cNvPr id="128" name="Google Shape;128;p5"/>
          <p:cNvSpPr/>
          <p:nvPr/>
        </p:nvSpPr>
        <p:spPr>
          <a:xfrm>
            <a:off x="11523389" y="360212"/>
            <a:ext cx="284482" cy="28448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23672"/>
              </a:solidFill>
              <a:latin typeface="Play"/>
              <a:ea typeface="Play"/>
              <a:cs typeface="Play"/>
              <a:sym typeface="Play"/>
            </a:endParaRPr>
          </a:p>
        </p:txBody>
      </p:sp>
      <p:sp>
        <p:nvSpPr>
          <p:cNvPr id="129" name="Google Shape;129;p5"/>
          <p:cNvSpPr/>
          <p:nvPr/>
        </p:nvSpPr>
        <p:spPr>
          <a:xfrm>
            <a:off x="11624228" y="414630"/>
            <a:ext cx="82804" cy="175646"/>
          </a:xfrm>
          <a:custGeom>
            <a:avLst/>
            <a:gdLst/>
            <a:ahLst/>
            <a:cxnLst/>
            <a:rect l="l" t="t" r="r" b="b"/>
            <a:pathLst>
              <a:path w="232" h="498" extrusionOk="0">
                <a:moveTo>
                  <a:pt x="178" y="0"/>
                </a:moveTo>
                <a:lnTo>
                  <a:pt x="178" y="0"/>
                </a:lnTo>
                <a:cubicBezTo>
                  <a:pt x="213" y="0"/>
                  <a:pt x="222" y="27"/>
                  <a:pt x="222" y="53"/>
                </a:cubicBezTo>
                <a:cubicBezTo>
                  <a:pt x="222" y="80"/>
                  <a:pt x="196" y="115"/>
                  <a:pt x="160" y="115"/>
                </a:cubicBezTo>
                <a:cubicBezTo>
                  <a:pt x="125" y="115"/>
                  <a:pt x="107" y="97"/>
                  <a:pt x="107" y="62"/>
                </a:cubicBezTo>
                <a:cubicBezTo>
                  <a:pt x="107" y="35"/>
                  <a:pt x="134" y="0"/>
                  <a:pt x="178" y="0"/>
                </a:cubicBezTo>
                <a:close/>
                <a:moveTo>
                  <a:pt x="72" y="497"/>
                </a:moveTo>
                <a:lnTo>
                  <a:pt x="72" y="497"/>
                </a:lnTo>
                <a:cubicBezTo>
                  <a:pt x="45" y="497"/>
                  <a:pt x="28" y="478"/>
                  <a:pt x="45" y="407"/>
                </a:cubicBezTo>
                <a:cubicBezTo>
                  <a:pt x="81" y="284"/>
                  <a:pt x="81" y="284"/>
                  <a:pt x="81" y="284"/>
                </a:cubicBezTo>
                <a:cubicBezTo>
                  <a:pt x="81" y="266"/>
                  <a:pt x="81" y="257"/>
                  <a:pt x="81" y="257"/>
                </a:cubicBezTo>
                <a:cubicBezTo>
                  <a:pt x="72" y="257"/>
                  <a:pt x="37" y="275"/>
                  <a:pt x="19" y="284"/>
                </a:cubicBezTo>
                <a:cubicBezTo>
                  <a:pt x="0" y="266"/>
                  <a:pt x="0" y="266"/>
                  <a:pt x="0" y="266"/>
                </a:cubicBezTo>
                <a:cubicBezTo>
                  <a:pt x="63" y="213"/>
                  <a:pt x="143" y="178"/>
                  <a:pt x="169" y="178"/>
                </a:cubicBezTo>
                <a:cubicBezTo>
                  <a:pt x="196" y="178"/>
                  <a:pt x="205" y="213"/>
                  <a:pt x="187" y="257"/>
                </a:cubicBezTo>
                <a:cubicBezTo>
                  <a:pt x="151" y="390"/>
                  <a:pt x="151" y="390"/>
                  <a:pt x="151" y="390"/>
                </a:cubicBezTo>
                <a:cubicBezTo>
                  <a:pt x="151" y="416"/>
                  <a:pt x="151" y="425"/>
                  <a:pt x="160" y="425"/>
                </a:cubicBezTo>
                <a:cubicBezTo>
                  <a:pt x="160" y="425"/>
                  <a:pt x="187" y="407"/>
                  <a:pt x="213" y="390"/>
                </a:cubicBezTo>
                <a:cubicBezTo>
                  <a:pt x="231" y="407"/>
                  <a:pt x="231" y="407"/>
                  <a:pt x="231" y="407"/>
                </a:cubicBezTo>
                <a:cubicBezTo>
                  <a:pt x="169" y="478"/>
                  <a:pt x="98" y="497"/>
                  <a:pt x="72" y="497"/>
                </a:cubicBezTo>
                <a:close/>
              </a:path>
            </a:pathLst>
          </a:custGeom>
          <a:solidFill>
            <a:srgbClr val="017069"/>
          </a:solidFill>
          <a:ln>
            <a:noFill/>
          </a:ln>
        </p:spPr>
        <p:txBody>
          <a:bodyPr spcFirstLastPara="1" wrap="square" lIns="34275" tIns="17125" rIns="34275" bIns="17125" anchor="ctr" anchorCtr="0">
            <a:noAutofit/>
          </a:bodyPr>
          <a:lstStyle/>
          <a:p>
            <a:pPr marL="0" marR="0" lvl="0" indent="0" algn="l" rtl="0">
              <a:spcBef>
                <a:spcPts val="0"/>
              </a:spcBef>
              <a:spcAft>
                <a:spcPts val="0"/>
              </a:spcAft>
              <a:buNone/>
            </a:pPr>
            <a:endParaRPr sz="1800">
              <a:solidFill>
                <a:srgbClr val="023672"/>
              </a:solidFill>
              <a:latin typeface="Play"/>
              <a:ea typeface="Play"/>
              <a:cs typeface="Play"/>
              <a:sym typeface="Play"/>
            </a:endParaRPr>
          </a:p>
        </p:txBody>
      </p:sp>
      <p:sp>
        <p:nvSpPr>
          <p:cNvPr id="130" name="Google Shape;130;p5"/>
          <p:cNvSpPr/>
          <p:nvPr/>
        </p:nvSpPr>
        <p:spPr>
          <a:xfrm>
            <a:off x="434411" y="2540490"/>
            <a:ext cx="4789808" cy="93380"/>
          </a:xfrm>
          <a:prstGeom prst="rect">
            <a:avLst/>
          </a:prstGeom>
          <a:solidFill>
            <a:srgbClr val="A5825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Google Shape;10;p6">
            <a:extLst>
              <a:ext uri="{FF2B5EF4-FFF2-40B4-BE49-F238E27FC236}">
                <a16:creationId xmlns:a16="http://schemas.microsoft.com/office/drawing/2014/main" id="{38941AB2-D15C-2DFC-37B6-7EDE36E0862C}"/>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lang="en-US"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1B984D33-DB91-2C3C-15C7-0A14BA0B6925}"/>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2"/>
          <p:cNvSpPr txBox="1"/>
          <p:nvPr/>
        </p:nvSpPr>
        <p:spPr>
          <a:xfrm>
            <a:off x="434411" y="258530"/>
            <a:ext cx="6651439"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Literature</a:t>
            </a:r>
            <a:r>
              <a:rPr lang="en-US" sz="3000" b="1" dirty="0">
                <a:solidFill>
                  <a:srgbClr val="A58255"/>
                </a:solidFill>
                <a:latin typeface="Inter"/>
                <a:ea typeface="Inter"/>
                <a:cs typeface="Inter"/>
                <a:sym typeface="Inter"/>
              </a:rPr>
              <a:t> Review</a:t>
            </a:r>
            <a:endParaRPr sz="3000" dirty="0">
              <a:latin typeface="Inter"/>
              <a:ea typeface="Inter"/>
              <a:cs typeface="Inter"/>
              <a:sym typeface="Inter"/>
            </a:endParaRPr>
          </a:p>
        </p:txBody>
      </p:sp>
      <p:sp>
        <p:nvSpPr>
          <p:cNvPr id="46" name="Google Shape;46;p2"/>
          <p:cNvSpPr txBox="1"/>
          <p:nvPr/>
        </p:nvSpPr>
        <p:spPr>
          <a:xfrm>
            <a:off x="434411" y="941695"/>
            <a:ext cx="11480781" cy="4708941"/>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000" dirty="0">
                <a:latin typeface="Inter"/>
                <a:ea typeface="Inter"/>
                <a:cs typeface="Inter"/>
                <a:sym typeface="Inter"/>
              </a:rPr>
              <a:t>We have gone through more than 30 research papers pertaining to </a:t>
            </a:r>
            <a:r>
              <a:rPr lang="en-US" sz="2000" dirty="0" err="1">
                <a:latin typeface="Inter"/>
                <a:ea typeface="Inter"/>
                <a:cs typeface="Inter"/>
                <a:sym typeface="Inter"/>
              </a:rPr>
              <a:t>visualisations</a:t>
            </a:r>
            <a:r>
              <a:rPr lang="en-US" sz="2000" dirty="0">
                <a:latin typeface="Inter"/>
                <a:ea typeface="Inter"/>
                <a:cs typeface="Inter"/>
                <a:sym typeface="Inter"/>
              </a:rPr>
              <a:t> in the Agriculture industry. We have not found any Research Papers that compare India’s production standards with global ones and don’t identify the crops either. They mainly focus on improving crop yield in India using smart cropping and other techniques.  </a:t>
            </a:r>
          </a:p>
          <a:p>
            <a:pPr marL="0" marR="0" lvl="0" indent="0" algn="just" rtl="0">
              <a:lnSpc>
                <a:spcPct val="150000"/>
              </a:lnSpc>
              <a:spcBef>
                <a:spcPts val="0"/>
              </a:spcBef>
              <a:spcAft>
                <a:spcPts val="0"/>
              </a:spcAft>
              <a:buNone/>
            </a:pPr>
            <a:r>
              <a:rPr lang="en-US" sz="2000" dirty="0">
                <a:latin typeface="Inter"/>
                <a:ea typeface="Inter"/>
                <a:cs typeface="Inter"/>
                <a:sym typeface="Inter"/>
              </a:rPr>
              <a:t>The titles of the papers are as follows:</a:t>
            </a:r>
          </a:p>
          <a:p>
            <a:pPr marL="457200" marR="0" lvl="0" indent="-457200" algn="just" rtl="0">
              <a:lnSpc>
                <a:spcPct val="150000"/>
              </a:lnSpc>
              <a:spcBef>
                <a:spcPts val="0"/>
              </a:spcBef>
              <a:spcAft>
                <a:spcPts val="0"/>
              </a:spcAft>
              <a:buAutoNum type="arabicPeriod"/>
            </a:pPr>
            <a:r>
              <a:rPr lang="en-US" sz="2000" dirty="0">
                <a:latin typeface="Inter"/>
                <a:ea typeface="Inter"/>
                <a:cs typeface="Inter"/>
                <a:sym typeface="Inter"/>
              </a:rPr>
              <a:t>Intelligent Smart Farming and Crop </a:t>
            </a:r>
            <a:r>
              <a:rPr lang="en-US" sz="2000" dirty="0" err="1">
                <a:latin typeface="Inter"/>
                <a:ea typeface="Inter"/>
                <a:cs typeface="Inter"/>
                <a:sym typeface="Inter"/>
              </a:rPr>
              <a:t>Visualisation</a:t>
            </a:r>
            <a:endParaRPr lang="en-US" sz="2000" dirty="0">
              <a:latin typeface="Inter"/>
              <a:ea typeface="Inter"/>
              <a:cs typeface="Inter"/>
              <a:sym typeface="Inter"/>
            </a:endParaRPr>
          </a:p>
          <a:p>
            <a:pPr marL="457200" marR="0" lvl="0" indent="-457200" algn="just" rtl="0">
              <a:lnSpc>
                <a:spcPct val="150000"/>
              </a:lnSpc>
              <a:spcBef>
                <a:spcPts val="0"/>
              </a:spcBef>
              <a:spcAft>
                <a:spcPts val="0"/>
              </a:spcAft>
              <a:buAutoNum type="arabicPeriod"/>
            </a:pPr>
            <a:r>
              <a:rPr lang="en-US" sz="2000" dirty="0">
                <a:latin typeface="Inter"/>
                <a:ea typeface="Inter"/>
                <a:cs typeface="Inter"/>
                <a:sym typeface="Inter"/>
              </a:rPr>
              <a:t>Agricultural Data </a:t>
            </a:r>
            <a:r>
              <a:rPr lang="en-US" sz="2000" dirty="0" err="1">
                <a:latin typeface="Inter"/>
                <a:ea typeface="Inter"/>
                <a:cs typeface="Inter"/>
                <a:sym typeface="Inter"/>
              </a:rPr>
              <a:t>Visualisation</a:t>
            </a:r>
            <a:r>
              <a:rPr lang="en-US" sz="2000" dirty="0">
                <a:latin typeface="Inter"/>
                <a:ea typeface="Inter"/>
                <a:cs typeface="Inter"/>
                <a:sym typeface="Inter"/>
              </a:rPr>
              <a:t> for Prescriptive Crop Planning</a:t>
            </a:r>
          </a:p>
          <a:p>
            <a:pPr marL="457200" marR="0" lvl="0" indent="-457200" algn="just" rtl="0">
              <a:lnSpc>
                <a:spcPct val="150000"/>
              </a:lnSpc>
              <a:spcBef>
                <a:spcPts val="0"/>
              </a:spcBef>
              <a:spcAft>
                <a:spcPts val="0"/>
              </a:spcAft>
              <a:buAutoNum type="arabicPeriod"/>
            </a:pPr>
            <a:r>
              <a:rPr lang="en-US" sz="2000" dirty="0">
                <a:latin typeface="Inter"/>
                <a:ea typeface="Inter"/>
                <a:cs typeface="Inter"/>
                <a:sym typeface="Inter"/>
              </a:rPr>
              <a:t>Agriculture Data </a:t>
            </a:r>
            <a:r>
              <a:rPr lang="en-US" sz="2000" dirty="0" err="1">
                <a:latin typeface="Inter"/>
                <a:ea typeface="Inter"/>
                <a:cs typeface="Inter"/>
                <a:sym typeface="Inter"/>
              </a:rPr>
              <a:t>Visualisation</a:t>
            </a:r>
            <a:r>
              <a:rPr lang="en-US" sz="2000" dirty="0">
                <a:latin typeface="Inter"/>
                <a:ea typeface="Inter"/>
                <a:cs typeface="Inter"/>
                <a:sym typeface="Inter"/>
              </a:rPr>
              <a:t> and analysis using data mining techniques: Application of Unsupervised Machine Learning</a:t>
            </a:r>
          </a:p>
          <a:p>
            <a:pPr marL="457200" marR="0" lvl="0" indent="-457200" algn="just" rtl="0">
              <a:lnSpc>
                <a:spcPct val="150000"/>
              </a:lnSpc>
              <a:spcBef>
                <a:spcPts val="0"/>
              </a:spcBef>
              <a:spcAft>
                <a:spcPts val="0"/>
              </a:spcAft>
              <a:buAutoNum type="arabicPeriod"/>
            </a:pPr>
            <a:r>
              <a:rPr lang="en-US" sz="2000" dirty="0">
                <a:latin typeface="Inter"/>
                <a:ea typeface="Inter"/>
                <a:cs typeface="Inter"/>
                <a:sym typeface="Inter"/>
              </a:rPr>
              <a:t>Data </a:t>
            </a:r>
            <a:r>
              <a:rPr lang="en-US" sz="2000" dirty="0" err="1">
                <a:latin typeface="Inter"/>
                <a:ea typeface="Inter"/>
                <a:cs typeface="Inter"/>
                <a:sym typeface="Inter"/>
              </a:rPr>
              <a:t>Visualisation</a:t>
            </a:r>
            <a:r>
              <a:rPr lang="en-US" sz="2000" dirty="0">
                <a:latin typeface="Inter"/>
                <a:ea typeface="Inter"/>
                <a:cs typeface="Inter"/>
                <a:sym typeface="Inter"/>
              </a:rPr>
              <a:t> and Analytics for Crop Management: A Big Data View</a:t>
            </a:r>
          </a:p>
        </p:txBody>
      </p:sp>
      <p:sp>
        <p:nvSpPr>
          <p:cNvPr id="2" name="Google Shape;10;p6">
            <a:extLst>
              <a:ext uri="{FF2B5EF4-FFF2-40B4-BE49-F238E27FC236}">
                <a16:creationId xmlns:a16="http://schemas.microsoft.com/office/drawing/2014/main" id="{7F992857-2E8D-AA34-FE06-AE32303B745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19EBA751-4F15-BF1C-7B6D-AACD919FFA60}"/>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Tree>
    <p:extLst>
      <p:ext uri="{BB962C8B-B14F-4D97-AF65-F5344CB8AC3E}">
        <p14:creationId xmlns:p14="http://schemas.microsoft.com/office/powerpoint/2010/main" val="206040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
          <a:extLst>
            <a:ext uri="{FF2B5EF4-FFF2-40B4-BE49-F238E27FC236}">
              <a16:creationId xmlns:a16="http://schemas.microsoft.com/office/drawing/2014/main" id="{B786BE79-0162-F3A5-459F-D222F45D4881}"/>
            </a:ext>
          </a:extLst>
        </p:cNvPr>
        <p:cNvGrpSpPr/>
        <p:nvPr/>
      </p:nvGrpSpPr>
      <p:grpSpPr>
        <a:xfrm>
          <a:off x="0" y="0"/>
          <a:ext cx="0" cy="0"/>
          <a:chOff x="0" y="0"/>
          <a:chExt cx="0" cy="0"/>
        </a:xfrm>
      </p:grpSpPr>
      <p:sp>
        <p:nvSpPr>
          <p:cNvPr id="45" name="Google Shape;45;p2">
            <a:extLst>
              <a:ext uri="{FF2B5EF4-FFF2-40B4-BE49-F238E27FC236}">
                <a16:creationId xmlns:a16="http://schemas.microsoft.com/office/drawing/2014/main" id="{DC344CA8-3214-0B4F-F2F2-EBFCB9C239E6}"/>
              </a:ext>
            </a:extLst>
          </p:cNvPr>
          <p:cNvSpPr txBox="1"/>
          <p:nvPr/>
        </p:nvSpPr>
        <p:spPr>
          <a:xfrm>
            <a:off x="434411" y="258530"/>
            <a:ext cx="6651439"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Literature</a:t>
            </a:r>
            <a:r>
              <a:rPr lang="en-US" sz="3000" b="1" dirty="0">
                <a:solidFill>
                  <a:srgbClr val="A58255"/>
                </a:solidFill>
                <a:latin typeface="Inter"/>
                <a:ea typeface="Inter"/>
                <a:cs typeface="Inter"/>
                <a:sym typeface="Inter"/>
              </a:rPr>
              <a:t> Review </a:t>
            </a:r>
            <a:r>
              <a:rPr lang="en-US" sz="3000" b="1" dirty="0">
                <a:solidFill>
                  <a:srgbClr val="007367"/>
                </a:solidFill>
                <a:latin typeface="Inter"/>
                <a:ea typeface="Inter"/>
                <a:cs typeface="Inter"/>
                <a:sym typeface="Inter"/>
              </a:rPr>
              <a:t>Outcomes</a:t>
            </a:r>
            <a:r>
              <a:rPr lang="en-US" sz="3000" b="1" dirty="0">
                <a:solidFill>
                  <a:srgbClr val="A58255"/>
                </a:solidFill>
                <a:latin typeface="Inter"/>
                <a:ea typeface="Inter"/>
                <a:cs typeface="Inter"/>
                <a:sym typeface="Inter"/>
              </a:rPr>
              <a:t> </a:t>
            </a:r>
            <a:endParaRPr sz="3000" dirty="0">
              <a:latin typeface="Inter"/>
              <a:ea typeface="Inter"/>
              <a:cs typeface="Inter"/>
              <a:sym typeface="Inter"/>
            </a:endParaRPr>
          </a:p>
        </p:txBody>
      </p:sp>
      <p:sp>
        <p:nvSpPr>
          <p:cNvPr id="2" name="Google Shape;10;p6">
            <a:extLst>
              <a:ext uri="{FF2B5EF4-FFF2-40B4-BE49-F238E27FC236}">
                <a16:creationId xmlns:a16="http://schemas.microsoft.com/office/drawing/2014/main" id="{3799B5E4-569D-F0B4-30BC-1C4141152767}"/>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93765B48-E293-D595-6CFC-C0BF4E8D67F6}"/>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10" name="Rectangle 4">
            <a:extLst>
              <a:ext uri="{FF2B5EF4-FFF2-40B4-BE49-F238E27FC236}">
                <a16:creationId xmlns:a16="http://schemas.microsoft.com/office/drawing/2014/main" id="{486B9C35-9061-D92C-0CB9-8CB7B9184A42}"/>
              </a:ext>
            </a:extLst>
          </p:cNvPr>
          <p:cNvSpPr>
            <a:spLocks noChangeArrowheads="1"/>
          </p:cNvSpPr>
          <p:nvPr/>
        </p:nvSpPr>
        <p:spPr bwMode="auto">
          <a:xfrm>
            <a:off x="434411" y="1011270"/>
            <a:ext cx="11672708" cy="457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mj-lt"/>
              </a:rPr>
              <a:t>1. Data Visualization for Better Insights:</a:t>
            </a:r>
            <a:endParaRPr kumimoji="0" lang="en-US" altLang="en-US" sz="18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Interactive and graphical representations of data improve </a:t>
            </a:r>
            <a:r>
              <a:rPr kumimoji="0" lang="en-US" altLang="en-US" sz="1600" b="1" i="0" u="none" strike="noStrike" cap="none" normalizeH="0" baseline="0" dirty="0">
                <a:ln>
                  <a:noFill/>
                </a:ln>
                <a:solidFill>
                  <a:schemeClr val="tx1"/>
                </a:solidFill>
                <a:effectLst/>
                <a:latin typeface="Arial" panose="020B0604020202020204" pitchFamily="34" charset="0"/>
              </a:rPr>
              <a:t>comprehension, trend analysis, and decision-making</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Enables policymakers, investors, and farmers to </a:t>
            </a:r>
            <a:r>
              <a:rPr kumimoji="0" lang="en-US" altLang="en-US" sz="1600" b="1" i="0" u="none" strike="noStrike" cap="none" normalizeH="0" baseline="0" dirty="0">
                <a:ln>
                  <a:noFill/>
                </a:ln>
                <a:solidFill>
                  <a:schemeClr val="tx1"/>
                </a:solidFill>
                <a:effectLst/>
                <a:latin typeface="Arial" panose="020B0604020202020204" pitchFamily="34" charset="0"/>
              </a:rPr>
              <a:t>identify patterns, correlations, and key insights</a:t>
            </a:r>
            <a:r>
              <a:rPr kumimoji="0" lang="en-US" altLang="en-US" sz="1600" b="0" i="0" u="none" strike="noStrike" cap="none" normalizeH="0" baseline="0" dirty="0">
                <a:ln>
                  <a:noFill/>
                </a:ln>
                <a:solidFill>
                  <a:schemeClr val="tx1"/>
                </a:solidFill>
                <a:effectLst/>
                <a:latin typeface="Arial" panose="020B0604020202020204" pitchFamily="34" charset="0"/>
              </a:rPr>
              <a:t> from agricultural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Helps highlight </a:t>
            </a:r>
            <a:r>
              <a:rPr kumimoji="0" lang="en-US" altLang="en-US" sz="1600" b="1" i="0" u="none" strike="noStrike" cap="none" normalizeH="0" baseline="0" dirty="0">
                <a:ln>
                  <a:noFill/>
                </a:ln>
                <a:solidFill>
                  <a:schemeClr val="tx1"/>
                </a:solidFill>
                <a:effectLst/>
                <a:latin typeface="Arial" panose="020B0604020202020204" pitchFamily="34" charset="0"/>
              </a:rPr>
              <a:t>production gaps, investment opportunities, and regional feasibility</a:t>
            </a:r>
            <a:r>
              <a:rPr kumimoji="0" lang="en-US" altLang="en-US" sz="1600" b="0" i="0" u="none" strike="noStrike" cap="none" normalizeH="0" baseline="0" dirty="0">
                <a:ln>
                  <a:noFill/>
                </a:ln>
                <a:solidFill>
                  <a:schemeClr val="tx1"/>
                </a:solidFill>
                <a:effectLst/>
                <a:latin typeface="Arial" panose="020B0604020202020204" pitchFamily="34" charset="0"/>
              </a:rPr>
              <a:t> for cultivating high-demand crops.</a:t>
            </a:r>
          </a:p>
          <a:p>
            <a:pPr marR="0" lvl="0" algn="l" defTabSz="914400" rtl="0" eaLnBrk="0" fontAlgn="base" latinLnBrk="0" hangingPunct="0">
              <a:lnSpc>
                <a:spcPct val="100000"/>
              </a:lnSpc>
              <a:spcBef>
                <a:spcPct val="0"/>
              </a:spcBef>
              <a:spcAft>
                <a:spcPct val="0"/>
              </a:spcAft>
              <a:buClrTx/>
              <a:buSzTx/>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mj-lt"/>
              </a:rPr>
              <a:t>2. Big Data Analytics for Optimized Agriculture:</a:t>
            </a:r>
            <a:endParaRPr kumimoji="0" lang="en-US" altLang="en-US" sz="18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Utilizes </a:t>
            </a:r>
            <a:r>
              <a:rPr kumimoji="0" lang="en-US" altLang="en-US" sz="1600" b="1" i="0" u="none" strike="noStrike" cap="none" normalizeH="0" baseline="0" dirty="0">
                <a:ln>
                  <a:noFill/>
                </a:ln>
                <a:solidFill>
                  <a:schemeClr val="tx1"/>
                </a:solidFill>
                <a:effectLst/>
                <a:latin typeface="Arial" panose="020B0604020202020204" pitchFamily="34" charset="0"/>
              </a:rPr>
              <a:t>historical data, real-time inputs, and large datasets</a:t>
            </a:r>
            <a:r>
              <a:rPr kumimoji="0" lang="en-US" altLang="en-US" sz="1600" b="0" i="0" u="none" strike="noStrike" cap="none" normalizeH="0" baseline="0" dirty="0">
                <a:ln>
                  <a:noFill/>
                </a:ln>
                <a:solidFill>
                  <a:schemeClr val="tx1"/>
                </a:solidFill>
                <a:effectLst/>
                <a:latin typeface="Arial" panose="020B0604020202020204" pitchFamily="34" charset="0"/>
              </a:rPr>
              <a:t> to enhance agricultural planning.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Enables </a:t>
            </a:r>
            <a:r>
              <a:rPr kumimoji="0" lang="en-US" altLang="en-US" sz="1600" b="1" i="0" u="none" strike="noStrike" cap="none" normalizeH="0" baseline="0" dirty="0">
                <a:ln>
                  <a:noFill/>
                </a:ln>
                <a:solidFill>
                  <a:schemeClr val="tx1"/>
                </a:solidFill>
                <a:effectLst/>
                <a:latin typeface="Arial" panose="020B0604020202020204" pitchFamily="34" charset="0"/>
              </a:rPr>
              <a:t>precision farming, predictive modelling, and resource </a:t>
            </a:r>
            <a:r>
              <a:rPr kumimoji="0" lang="en-US" altLang="en-US" sz="1600" b="1" i="0" u="none" strike="noStrike" cap="none" normalizeH="0" baseline="0" dirty="0" err="1">
                <a:ln>
                  <a:noFill/>
                </a:ln>
                <a:solidFill>
                  <a:schemeClr val="tx1"/>
                </a:solidFill>
                <a:effectLst/>
                <a:latin typeface="Arial" panose="020B0604020202020204" pitchFamily="34" charset="0"/>
              </a:rPr>
              <a:t>optimisation</a:t>
            </a:r>
            <a:r>
              <a:rPr kumimoji="0" lang="en-US" altLang="en-US" sz="1600" b="0" i="0" u="none" strike="noStrike" cap="none" normalizeH="0" baseline="0" dirty="0">
                <a:ln>
                  <a:noFill/>
                </a:ln>
                <a:solidFill>
                  <a:schemeClr val="tx1"/>
                </a:solidFill>
                <a:effectLst/>
                <a:latin typeface="Arial" panose="020B0604020202020204" pitchFamily="34" charset="0"/>
              </a:rPr>
              <a:t> to improve crop yield management.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Assists in identifying </a:t>
            </a:r>
            <a:r>
              <a:rPr kumimoji="0" lang="en-US" altLang="en-US" sz="1600" b="1" i="0" u="none" strike="noStrike" cap="none" normalizeH="0" baseline="0" dirty="0">
                <a:ln>
                  <a:noFill/>
                </a:ln>
                <a:solidFill>
                  <a:schemeClr val="tx1"/>
                </a:solidFill>
                <a:effectLst/>
                <a:latin typeface="Arial" panose="020B0604020202020204" pitchFamily="34" charset="0"/>
              </a:rPr>
              <a:t>market trends, demand forecasting, and potential risk factors</a:t>
            </a:r>
            <a:r>
              <a:rPr kumimoji="0" lang="en-US" altLang="en-US" sz="1600" b="0" i="0" u="none" strike="noStrike" cap="none" normalizeH="0" baseline="0" dirty="0">
                <a:ln>
                  <a:noFill/>
                </a:ln>
                <a:solidFill>
                  <a:schemeClr val="tx1"/>
                </a:solidFill>
                <a:effectLst/>
                <a:latin typeface="Arial" panose="020B0604020202020204" pitchFamily="34" charset="0"/>
              </a:rPr>
              <a:t>, supporting better decision-making in the agricultural sector.</a:t>
            </a:r>
          </a:p>
          <a:p>
            <a:pPr marR="0" lvl="0" algn="l" defTabSz="914400" rtl="0" eaLnBrk="0" fontAlgn="base" latinLnBrk="0" hangingPunct="0">
              <a:lnSpc>
                <a:spcPct val="100000"/>
              </a:lnSpc>
              <a:spcBef>
                <a:spcPct val="0"/>
              </a:spcBef>
              <a:spcAft>
                <a:spcPct val="0"/>
              </a:spcAft>
              <a:buClrTx/>
              <a:buSzTx/>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lang="en-US" altLang="en-US" sz="1800" b="1" dirty="0">
                <a:solidFill>
                  <a:schemeClr val="tx1"/>
                </a:solidFill>
                <a:latin typeface="+mj-lt"/>
              </a:rPr>
              <a:t>3. </a:t>
            </a:r>
            <a:r>
              <a:rPr kumimoji="0" lang="en-US" altLang="en-US" sz="1800" b="1" i="0" u="none" strike="noStrike" cap="none" normalizeH="0" baseline="0" dirty="0">
                <a:ln>
                  <a:noFill/>
                </a:ln>
                <a:solidFill>
                  <a:schemeClr val="tx1"/>
                </a:solidFill>
                <a:effectLst/>
                <a:latin typeface="+mj-lt"/>
              </a:rPr>
              <a:t>Climate Change Consideration in Crop Production:</a:t>
            </a:r>
            <a:endParaRPr kumimoji="0" lang="en-US" altLang="en-US" sz="18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Analyzes the </a:t>
            </a:r>
            <a:r>
              <a:rPr kumimoji="0" lang="en-US" altLang="en-US" sz="1600" b="1" i="0" u="none" strike="noStrike" cap="none" normalizeH="0" baseline="0" dirty="0">
                <a:ln>
                  <a:noFill/>
                </a:ln>
                <a:solidFill>
                  <a:schemeClr val="tx1"/>
                </a:solidFill>
                <a:effectLst/>
                <a:latin typeface="Arial" panose="020B0604020202020204" pitchFamily="34" charset="0"/>
              </a:rPr>
              <a:t>impact of climate change</a:t>
            </a:r>
            <a:r>
              <a:rPr kumimoji="0" lang="en-US" altLang="en-US" sz="1600" b="0" i="0" u="none" strike="noStrike" cap="none" normalizeH="0" baseline="0" dirty="0">
                <a:ln>
                  <a:noFill/>
                </a:ln>
                <a:solidFill>
                  <a:schemeClr val="tx1"/>
                </a:solidFill>
                <a:effectLst/>
                <a:latin typeface="Arial" panose="020B0604020202020204" pitchFamily="34" charset="0"/>
              </a:rPr>
              <a:t> on soil fertility, water availability, and temperature fluctuations affecting crop yields.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Helps in developing </a:t>
            </a:r>
            <a:r>
              <a:rPr kumimoji="0" lang="en-US" altLang="en-US" sz="1600" b="1" i="0" u="none" strike="noStrike" cap="none" normalizeH="0" baseline="0" dirty="0">
                <a:ln>
                  <a:noFill/>
                </a:ln>
                <a:solidFill>
                  <a:schemeClr val="tx1"/>
                </a:solidFill>
                <a:effectLst/>
                <a:latin typeface="Arial" panose="020B0604020202020204" pitchFamily="34" charset="0"/>
              </a:rPr>
              <a:t>adaptive strategies</a:t>
            </a:r>
            <a:r>
              <a:rPr kumimoji="0" lang="en-US" altLang="en-US" sz="1600" b="0" i="0" u="none" strike="noStrike" cap="none" normalizeH="0" baseline="0" dirty="0">
                <a:ln>
                  <a:noFill/>
                </a:ln>
                <a:solidFill>
                  <a:schemeClr val="tx1"/>
                </a:solidFill>
                <a:effectLst/>
                <a:latin typeface="Arial" panose="020B0604020202020204" pitchFamily="34" charset="0"/>
              </a:rPr>
              <a:t> for farmers, such as recommending climate-resilient crops and sustainable farming practices.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Supports </a:t>
            </a:r>
            <a:r>
              <a:rPr kumimoji="0" lang="en-US" altLang="en-US" sz="1600" b="1" i="0" u="none" strike="noStrike" cap="none" normalizeH="0" baseline="0" dirty="0">
                <a:ln>
                  <a:noFill/>
                </a:ln>
                <a:solidFill>
                  <a:schemeClr val="tx1"/>
                </a:solidFill>
                <a:effectLst/>
                <a:latin typeface="Arial" panose="020B0604020202020204" pitchFamily="34" charset="0"/>
              </a:rPr>
              <a:t>policy recommendations</a:t>
            </a:r>
            <a:r>
              <a:rPr kumimoji="0" lang="en-US" altLang="en-US" sz="1600" b="0" i="0" u="none" strike="noStrike" cap="none" normalizeH="0" baseline="0" dirty="0">
                <a:ln>
                  <a:noFill/>
                </a:ln>
                <a:solidFill>
                  <a:schemeClr val="tx1"/>
                </a:solidFill>
                <a:effectLst/>
                <a:latin typeface="Arial" panose="020B0604020202020204" pitchFamily="34" charset="0"/>
              </a:rPr>
              <a:t> for mitigating risks associated with erratic weather patterns, ensuring food security and long-term agricultural sustainability.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7053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4"/>
          <p:cNvSpPr txBox="1"/>
          <p:nvPr/>
        </p:nvSpPr>
        <p:spPr>
          <a:xfrm>
            <a:off x="434411" y="258530"/>
            <a:ext cx="833370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rgbClr val="007367"/>
                </a:solidFill>
                <a:latin typeface="Inter"/>
                <a:ea typeface="Inter"/>
                <a:cs typeface="Inter"/>
                <a:sym typeface="Inter"/>
              </a:rPr>
              <a:t>Approach Of This </a:t>
            </a:r>
            <a:r>
              <a:rPr lang="en-US" sz="3600" b="1" dirty="0">
                <a:solidFill>
                  <a:srgbClr val="A58255"/>
                </a:solidFill>
                <a:latin typeface="Inter"/>
                <a:ea typeface="Inter"/>
                <a:cs typeface="Inter"/>
                <a:sym typeface="Inter"/>
              </a:rPr>
              <a:t>Project</a:t>
            </a:r>
            <a:endParaRPr dirty="0">
              <a:latin typeface="Inter"/>
              <a:ea typeface="Inter"/>
              <a:cs typeface="Inter"/>
              <a:sym typeface="Inter"/>
            </a:endParaRPr>
          </a:p>
        </p:txBody>
      </p:sp>
      <p:sp>
        <p:nvSpPr>
          <p:cNvPr id="61" name="Google Shape;61;p4"/>
          <p:cNvSpPr/>
          <p:nvPr/>
        </p:nvSpPr>
        <p:spPr>
          <a:xfrm rot="-5400000">
            <a:off x="1338345" y="1512618"/>
            <a:ext cx="1004186" cy="1880872"/>
          </a:xfrm>
          <a:prstGeom prst="round2SameRect">
            <a:avLst>
              <a:gd name="adj1" fmla="val 0"/>
              <a:gd name="adj2" fmla="val 0"/>
            </a:avLst>
          </a:prstGeom>
          <a:solidFill>
            <a:srgbClr val="007367"/>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Play"/>
              <a:ea typeface="Play"/>
              <a:cs typeface="Play"/>
              <a:sym typeface="Play"/>
            </a:endParaRPr>
          </a:p>
        </p:txBody>
      </p:sp>
      <p:sp>
        <p:nvSpPr>
          <p:cNvPr id="62" name="Google Shape;62;p4"/>
          <p:cNvSpPr/>
          <p:nvPr/>
        </p:nvSpPr>
        <p:spPr>
          <a:xfrm>
            <a:off x="2780874" y="1950960"/>
            <a:ext cx="3461305" cy="1004186"/>
          </a:xfrm>
          <a:prstGeom prst="roundRect">
            <a:avLst>
              <a:gd name="adj" fmla="val 0"/>
            </a:avLst>
          </a:prstGeom>
          <a:solidFill>
            <a:schemeClr val="lt1"/>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Play"/>
              <a:ea typeface="Play"/>
              <a:cs typeface="Play"/>
              <a:sym typeface="Play"/>
            </a:endParaRPr>
          </a:p>
        </p:txBody>
      </p:sp>
      <p:sp>
        <p:nvSpPr>
          <p:cNvPr id="63" name="Google Shape;63;p4"/>
          <p:cNvSpPr txBox="1"/>
          <p:nvPr/>
        </p:nvSpPr>
        <p:spPr>
          <a:xfrm>
            <a:off x="978922" y="2200644"/>
            <a:ext cx="1832032" cy="658898"/>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chemeClr val="lt1"/>
              </a:buClr>
              <a:buSzPts val="1400"/>
              <a:buFont typeface="Play"/>
              <a:buNone/>
            </a:pPr>
            <a:r>
              <a:rPr lang="en-US" sz="1800" dirty="0">
                <a:solidFill>
                  <a:schemeClr val="lt1"/>
                </a:solidFill>
                <a:latin typeface="Inter"/>
                <a:ea typeface="Inter"/>
                <a:cs typeface="Inter"/>
                <a:sym typeface="Inter"/>
              </a:rPr>
              <a:t>Data Source</a:t>
            </a:r>
            <a:endParaRPr sz="1800" dirty="0">
              <a:solidFill>
                <a:schemeClr val="lt1"/>
              </a:solidFill>
              <a:latin typeface="Inter"/>
              <a:ea typeface="Inter"/>
              <a:cs typeface="Inter"/>
              <a:sym typeface="Inter"/>
            </a:endParaRPr>
          </a:p>
        </p:txBody>
      </p:sp>
      <p:sp>
        <p:nvSpPr>
          <p:cNvPr id="64" name="Google Shape;64;p4"/>
          <p:cNvSpPr txBox="1"/>
          <p:nvPr/>
        </p:nvSpPr>
        <p:spPr>
          <a:xfrm>
            <a:off x="3419094" y="2002052"/>
            <a:ext cx="2580468" cy="61786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1200"/>
              <a:buFont typeface="Play"/>
              <a:buNone/>
            </a:pPr>
            <a:r>
              <a:rPr lang="en-US" sz="1200" dirty="0">
                <a:solidFill>
                  <a:schemeClr val="dk1"/>
                </a:solidFill>
                <a:latin typeface="Inter"/>
                <a:ea typeface="Inter"/>
                <a:cs typeface="Inter"/>
                <a:sym typeface="Inter"/>
              </a:rPr>
              <a:t>Identify The Dataset Containing All The Data Of Countries And Their Crops Produced.</a:t>
            </a:r>
          </a:p>
        </p:txBody>
      </p:sp>
      <p:cxnSp>
        <p:nvCxnSpPr>
          <p:cNvPr id="65" name="Google Shape;65;p4"/>
          <p:cNvCxnSpPr/>
          <p:nvPr/>
        </p:nvCxnSpPr>
        <p:spPr>
          <a:xfrm>
            <a:off x="2780874" y="2453053"/>
            <a:ext cx="575945" cy="0"/>
          </a:xfrm>
          <a:prstGeom prst="straightConnector1">
            <a:avLst/>
          </a:prstGeom>
          <a:noFill/>
          <a:ln w="12700" cap="flat" cmpd="sng">
            <a:solidFill>
              <a:srgbClr val="007069"/>
            </a:solidFill>
            <a:prstDash val="solid"/>
            <a:miter lim="800000"/>
            <a:headEnd type="none" w="sm" len="sm"/>
            <a:tailEnd type="none" w="sm" len="sm"/>
          </a:ln>
        </p:spPr>
      </p:cxnSp>
      <p:sp>
        <p:nvSpPr>
          <p:cNvPr id="71" name="Google Shape;71;p4"/>
          <p:cNvSpPr/>
          <p:nvPr/>
        </p:nvSpPr>
        <p:spPr>
          <a:xfrm rot="-5400000">
            <a:off x="1310690" y="4108088"/>
            <a:ext cx="1004186" cy="1880872"/>
          </a:xfrm>
          <a:prstGeom prst="round2SameRect">
            <a:avLst>
              <a:gd name="adj1" fmla="val 0"/>
              <a:gd name="adj2" fmla="val 0"/>
            </a:avLst>
          </a:prstGeom>
          <a:solidFill>
            <a:srgbClr val="007367"/>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dirty="0">
              <a:solidFill>
                <a:schemeClr val="lt1"/>
              </a:solidFill>
              <a:latin typeface="Play"/>
              <a:ea typeface="Play"/>
              <a:cs typeface="Play"/>
              <a:sym typeface="Play"/>
            </a:endParaRPr>
          </a:p>
        </p:txBody>
      </p:sp>
      <p:sp>
        <p:nvSpPr>
          <p:cNvPr id="72" name="Google Shape;72;p4"/>
          <p:cNvSpPr/>
          <p:nvPr/>
        </p:nvSpPr>
        <p:spPr>
          <a:xfrm>
            <a:off x="2780875" y="4546431"/>
            <a:ext cx="3461304" cy="1004186"/>
          </a:xfrm>
          <a:prstGeom prst="roundRect">
            <a:avLst>
              <a:gd name="adj" fmla="val 0"/>
            </a:avLst>
          </a:prstGeom>
          <a:solidFill>
            <a:schemeClr val="lt1"/>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Play"/>
              <a:ea typeface="Play"/>
              <a:cs typeface="Play"/>
              <a:sym typeface="Play"/>
            </a:endParaRPr>
          </a:p>
        </p:txBody>
      </p:sp>
      <p:sp>
        <p:nvSpPr>
          <p:cNvPr id="73" name="Google Shape;73;p4"/>
          <p:cNvSpPr txBox="1"/>
          <p:nvPr/>
        </p:nvSpPr>
        <p:spPr>
          <a:xfrm>
            <a:off x="928029" y="4586247"/>
            <a:ext cx="1824815" cy="1004185"/>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chemeClr val="lt1"/>
              </a:buClr>
              <a:buSzPts val="1400"/>
              <a:buFont typeface="Play"/>
              <a:buNone/>
            </a:pPr>
            <a:r>
              <a:rPr lang="en-US" sz="1800" dirty="0">
                <a:solidFill>
                  <a:schemeClr val="lt1"/>
                </a:solidFill>
                <a:latin typeface="Inter"/>
                <a:ea typeface="Inter"/>
                <a:cs typeface="Inter"/>
                <a:sym typeface="Inter"/>
              </a:rPr>
              <a:t>Comparison of Data</a:t>
            </a:r>
            <a:endParaRPr sz="1800" dirty="0">
              <a:solidFill>
                <a:schemeClr val="lt1"/>
              </a:solidFill>
              <a:latin typeface="Inter"/>
              <a:ea typeface="Inter"/>
              <a:cs typeface="Inter"/>
              <a:sym typeface="Inter"/>
            </a:endParaRPr>
          </a:p>
        </p:txBody>
      </p:sp>
      <p:sp>
        <p:nvSpPr>
          <p:cNvPr id="74" name="Google Shape;74;p4"/>
          <p:cNvSpPr txBox="1"/>
          <p:nvPr/>
        </p:nvSpPr>
        <p:spPr>
          <a:xfrm>
            <a:off x="3384475" y="4594949"/>
            <a:ext cx="2726647" cy="8600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1200"/>
              <a:buFont typeface="Play"/>
              <a:buNone/>
            </a:pPr>
            <a:r>
              <a:rPr lang="en-US" sz="1200" dirty="0">
                <a:solidFill>
                  <a:srgbClr val="595959"/>
                </a:solidFill>
                <a:latin typeface="Inter"/>
                <a:ea typeface="Inter"/>
                <a:cs typeface="Inter"/>
                <a:sym typeface="Inter"/>
              </a:rPr>
              <a:t>Compare India’s Performance With Other Counterparts In Terms Of  Production.</a:t>
            </a:r>
            <a:endParaRPr sz="1800" dirty="0">
              <a:solidFill>
                <a:schemeClr val="dk1"/>
              </a:solidFill>
              <a:latin typeface="Inter"/>
              <a:ea typeface="Inter"/>
              <a:cs typeface="Inter"/>
              <a:sym typeface="Inter"/>
            </a:endParaRPr>
          </a:p>
        </p:txBody>
      </p:sp>
      <p:cxnSp>
        <p:nvCxnSpPr>
          <p:cNvPr id="75" name="Google Shape;75;p4"/>
          <p:cNvCxnSpPr/>
          <p:nvPr/>
        </p:nvCxnSpPr>
        <p:spPr>
          <a:xfrm>
            <a:off x="2780874" y="5048524"/>
            <a:ext cx="575945" cy="0"/>
          </a:xfrm>
          <a:prstGeom prst="straightConnector1">
            <a:avLst/>
          </a:prstGeom>
          <a:noFill/>
          <a:ln w="12700" cap="flat" cmpd="sng">
            <a:solidFill>
              <a:srgbClr val="007069"/>
            </a:solidFill>
            <a:prstDash val="solid"/>
            <a:miter lim="800000"/>
            <a:headEnd type="none" w="sm" len="sm"/>
            <a:tailEnd type="none" w="sm" len="sm"/>
          </a:ln>
        </p:spPr>
      </p:cxnSp>
      <p:sp>
        <p:nvSpPr>
          <p:cNvPr id="81" name="Google Shape;81;p4"/>
          <p:cNvSpPr/>
          <p:nvPr/>
        </p:nvSpPr>
        <p:spPr>
          <a:xfrm rot="-5400000">
            <a:off x="1338345" y="2810354"/>
            <a:ext cx="1004186" cy="1880872"/>
          </a:xfrm>
          <a:prstGeom prst="round2SameRect">
            <a:avLst>
              <a:gd name="adj1" fmla="val 0"/>
              <a:gd name="adj2" fmla="val 0"/>
            </a:avLst>
          </a:prstGeom>
          <a:solidFill>
            <a:srgbClr val="007367"/>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dirty="0">
              <a:solidFill>
                <a:schemeClr val="lt1"/>
              </a:solidFill>
              <a:latin typeface="Play"/>
              <a:ea typeface="Play"/>
              <a:cs typeface="Play"/>
              <a:sym typeface="Play"/>
            </a:endParaRPr>
          </a:p>
        </p:txBody>
      </p:sp>
      <p:sp>
        <p:nvSpPr>
          <p:cNvPr id="82" name="Google Shape;82;p4"/>
          <p:cNvSpPr/>
          <p:nvPr/>
        </p:nvSpPr>
        <p:spPr>
          <a:xfrm>
            <a:off x="2780875" y="3248696"/>
            <a:ext cx="3461304" cy="1004186"/>
          </a:xfrm>
          <a:prstGeom prst="roundRect">
            <a:avLst>
              <a:gd name="adj" fmla="val 0"/>
            </a:avLst>
          </a:prstGeom>
          <a:solidFill>
            <a:schemeClr val="lt1"/>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Play"/>
              <a:ea typeface="Play"/>
              <a:cs typeface="Play"/>
              <a:sym typeface="Play"/>
            </a:endParaRPr>
          </a:p>
        </p:txBody>
      </p:sp>
      <p:sp>
        <p:nvSpPr>
          <p:cNvPr id="86" name="Google Shape;86;p4"/>
          <p:cNvSpPr txBox="1"/>
          <p:nvPr/>
        </p:nvSpPr>
        <p:spPr>
          <a:xfrm>
            <a:off x="981462" y="3313549"/>
            <a:ext cx="1750571" cy="867796"/>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0"/>
              </a:spcBef>
              <a:spcAft>
                <a:spcPts val="0"/>
              </a:spcAft>
              <a:buClr>
                <a:schemeClr val="lt1"/>
              </a:buClr>
              <a:buSzPts val="1400"/>
              <a:buFont typeface="Play"/>
              <a:buNone/>
            </a:pPr>
            <a:r>
              <a:rPr lang="en-US" sz="1800" dirty="0">
                <a:solidFill>
                  <a:schemeClr val="lt1"/>
                </a:solidFill>
                <a:latin typeface="Inter"/>
                <a:ea typeface="Inter"/>
                <a:cs typeface="Inter"/>
                <a:sym typeface="Inter"/>
              </a:rPr>
              <a:t>Identifying </a:t>
            </a:r>
            <a:br>
              <a:rPr lang="en-US" sz="1800" dirty="0">
                <a:solidFill>
                  <a:schemeClr val="lt1"/>
                </a:solidFill>
                <a:latin typeface="Inter"/>
                <a:ea typeface="Inter"/>
                <a:cs typeface="Inter"/>
                <a:sym typeface="Inter"/>
              </a:rPr>
            </a:br>
            <a:r>
              <a:rPr lang="en-US" sz="1800" dirty="0">
                <a:solidFill>
                  <a:schemeClr val="lt1"/>
                </a:solidFill>
                <a:latin typeface="Inter"/>
                <a:ea typeface="Inter"/>
                <a:cs typeface="Inter"/>
                <a:sym typeface="Inter"/>
              </a:rPr>
              <a:t>Countries</a:t>
            </a:r>
          </a:p>
        </p:txBody>
      </p:sp>
      <p:sp>
        <p:nvSpPr>
          <p:cNvPr id="87" name="Google Shape;87;p4"/>
          <p:cNvSpPr txBox="1"/>
          <p:nvPr/>
        </p:nvSpPr>
        <p:spPr>
          <a:xfrm>
            <a:off x="3384475" y="3276759"/>
            <a:ext cx="2726647" cy="97612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95959"/>
              </a:buClr>
              <a:buSzPts val="1200"/>
              <a:buFont typeface="Play"/>
              <a:buNone/>
            </a:pPr>
            <a:r>
              <a:rPr lang="en-US" sz="1200" dirty="0">
                <a:solidFill>
                  <a:schemeClr val="dk1"/>
                </a:solidFill>
                <a:latin typeface="Inter"/>
                <a:ea typeface="Inter"/>
                <a:cs typeface="Inter"/>
                <a:sym typeface="Inter"/>
              </a:rPr>
              <a:t>Identify Countries That Have A Similar Standard To India In Terms Of Agricultural Production</a:t>
            </a:r>
          </a:p>
        </p:txBody>
      </p:sp>
      <p:cxnSp>
        <p:nvCxnSpPr>
          <p:cNvPr id="88" name="Google Shape;88;p4"/>
          <p:cNvCxnSpPr/>
          <p:nvPr/>
        </p:nvCxnSpPr>
        <p:spPr>
          <a:xfrm>
            <a:off x="2780874" y="3750789"/>
            <a:ext cx="575945" cy="0"/>
          </a:xfrm>
          <a:prstGeom prst="straightConnector1">
            <a:avLst/>
          </a:prstGeom>
          <a:noFill/>
          <a:ln w="12700" cap="flat" cmpd="sng">
            <a:solidFill>
              <a:srgbClr val="007069"/>
            </a:solidFill>
            <a:prstDash val="solid"/>
            <a:miter lim="800000"/>
            <a:headEnd type="none" w="sm" len="sm"/>
            <a:tailEnd type="none" w="sm" len="sm"/>
          </a:ln>
        </p:spPr>
      </p:cxnSp>
      <p:sp>
        <p:nvSpPr>
          <p:cNvPr id="2" name="Google Shape;10;p6">
            <a:extLst>
              <a:ext uri="{FF2B5EF4-FFF2-40B4-BE49-F238E27FC236}">
                <a16:creationId xmlns:a16="http://schemas.microsoft.com/office/drawing/2014/main" id="{157A095D-448F-D0AE-821C-0A259B592029}"/>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4A4749C8-95DD-AFC2-1874-CE799EA0993C}"/>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Google Shape;61;p4">
            <a:extLst>
              <a:ext uri="{FF2B5EF4-FFF2-40B4-BE49-F238E27FC236}">
                <a16:creationId xmlns:a16="http://schemas.microsoft.com/office/drawing/2014/main" id="{6F4A2BD2-431B-A972-A107-E7297B98A622}"/>
              </a:ext>
            </a:extLst>
          </p:cNvPr>
          <p:cNvSpPr/>
          <p:nvPr/>
        </p:nvSpPr>
        <p:spPr>
          <a:xfrm rot="5400000">
            <a:off x="7209105" y="1507251"/>
            <a:ext cx="1004186" cy="1880872"/>
          </a:xfrm>
          <a:prstGeom prst="round2SameRect">
            <a:avLst>
              <a:gd name="adj1" fmla="val 0"/>
              <a:gd name="adj2" fmla="val 0"/>
            </a:avLst>
          </a:prstGeom>
          <a:solidFill>
            <a:srgbClr val="007367"/>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lang="en-IN" sz="1800" dirty="0">
              <a:solidFill>
                <a:schemeClr val="lt1"/>
              </a:solidFill>
              <a:latin typeface="Play"/>
              <a:ea typeface="Play"/>
              <a:cs typeface="Play"/>
              <a:sym typeface="Play"/>
            </a:endParaRPr>
          </a:p>
        </p:txBody>
      </p:sp>
      <p:sp>
        <p:nvSpPr>
          <p:cNvPr id="5" name="Google Shape;62;p4">
            <a:extLst>
              <a:ext uri="{FF2B5EF4-FFF2-40B4-BE49-F238E27FC236}">
                <a16:creationId xmlns:a16="http://schemas.microsoft.com/office/drawing/2014/main" id="{D6A9EDBD-9C01-F35D-DE09-CA0892994846}"/>
              </a:ext>
            </a:extLst>
          </p:cNvPr>
          <p:cNvSpPr/>
          <p:nvPr/>
        </p:nvSpPr>
        <p:spPr>
          <a:xfrm>
            <a:off x="8651634" y="1949602"/>
            <a:ext cx="3441671" cy="1004186"/>
          </a:xfrm>
          <a:prstGeom prst="roundRect">
            <a:avLst>
              <a:gd name="adj" fmla="val 0"/>
            </a:avLst>
          </a:prstGeom>
          <a:solidFill>
            <a:schemeClr val="lt1"/>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lang="en-IN" sz="1800">
              <a:solidFill>
                <a:schemeClr val="lt1"/>
              </a:solidFill>
              <a:latin typeface="Play"/>
              <a:ea typeface="Play"/>
              <a:cs typeface="Play"/>
              <a:sym typeface="Play"/>
            </a:endParaRPr>
          </a:p>
        </p:txBody>
      </p:sp>
      <p:cxnSp>
        <p:nvCxnSpPr>
          <p:cNvPr id="7" name="Google Shape;65;p4">
            <a:extLst>
              <a:ext uri="{FF2B5EF4-FFF2-40B4-BE49-F238E27FC236}">
                <a16:creationId xmlns:a16="http://schemas.microsoft.com/office/drawing/2014/main" id="{C203C7AF-5920-1802-0C8F-4E3897157F44}"/>
              </a:ext>
            </a:extLst>
          </p:cNvPr>
          <p:cNvCxnSpPr>
            <a:cxnSpLocks/>
          </p:cNvCxnSpPr>
          <p:nvPr/>
        </p:nvCxnSpPr>
        <p:spPr>
          <a:xfrm>
            <a:off x="8497137" y="2447687"/>
            <a:ext cx="575945" cy="0"/>
          </a:xfrm>
          <a:prstGeom prst="straightConnector1">
            <a:avLst/>
          </a:prstGeom>
          <a:noFill/>
          <a:ln w="12700" cap="flat" cmpd="sng">
            <a:solidFill>
              <a:srgbClr val="007069"/>
            </a:solidFill>
            <a:prstDash val="solid"/>
            <a:miter lim="800000"/>
            <a:headEnd type="none" w="sm" len="sm"/>
            <a:tailEnd type="none" w="sm" len="sm"/>
          </a:ln>
        </p:spPr>
      </p:cxnSp>
      <p:sp>
        <p:nvSpPr>
          <p:cNvPr id="10" name="TextBox 9">
            <a:extLst>
              <a:ext uri="{FF2B5EF4-FFF2-40B4-BE49-F238E27FC236}">
                <a16:creationId xmlns:a16="http://schemas.microsoft.com/office/drawing/2014/main" id="{EDBA5986-3CE9-68AF-B520-188505F820C1}"/>
              </a:ext>
            </a:extLst>
          </p:cNvPr>
          <p:cNvSpPr txBox="1"/>
          <p:nvPr/>
        </p:nvSpPr>
        <p:spPr>
          <a:xfrm>
            <a:off x="6885992" y="2108718"/>
            <a:ext cx="1611145" cy="646331"/>
          </a:xfrm>
          <a:prstGeom prst="rect">
            <a:avLst/>
          </a:prstGeom>
          <a:noFill/>
        </p:spPr>
        <p:txBody>
          <a:bodyPr wrap="square" rtlCol="0">
            <a:spAutoFit/>
          </a:bodyPr>
          <a:lstStyle/>
          <a:p>
            <a:r>
              <a:rPr lang="en-US" sz="1800" dirty="0">
                <a:solidFill>
                  <a:schemeClr val="bg1"/>
                </a:solidFill>
                <a:latin typeface="Inter" panose="020B0604020202020204" charset="0"/>
                <a:ea typeface="Inter" panose="020B0604020202020204" charset="0"/>
              </a:rPr>
              <a:t>Identifying Crops</a:t>
            </a:r>
            <a:endParaRPr lang="en-IN" sz="1800" dirty="0">
              <a:solidFill>
                <a:schemeClr val="bg1"/>
              </a:solidFill>
              <a:latin typeface="Inter" panose="020B0604020202020204" charset="0"/>
              <a:ea typeface="Inter" panose="020B0604020202020204" charset="0"/>
            </a:endParaRPr>
          </a:p>
        </p:txBody>
      </p:sp>
      <p:sp>
        <p:nvSpPr>
          <p:cNvPr id="11" name="TextBox 10">
            <a:extLst>
              <a:ext uri="{FF2B5EF4-FFF2-40B4-BE49-F238E27FC236}">
                <a16:creationId xmlns:a16="http://schemas.microsoft.com/office/drawing/2014/main" id="{469ABE39-D24B-EE59-D430-B741EB8E33DB}"/>
              </a:ext>
            </a:extLst>
          </p:cNvPr>
          <p:cNvSpPr txBox="1"/>
          <p:nvPr/>
        </p:nvSpPr>
        <p:spPr>
          <a:xfrm>
            <a:off x="9100457" y="1979023"/>
            <a:ext cx="2898710" cy="890950"/>
          </a:xfrm>
          <a:prstGeom prst="rect">
            <a:avLst/>
          </a:prstGeom>
          <a:noFill/>
        </p:spPr>
        <p:txBody>
          <a:bodyPr wrap="square" rtlCol="0">
            <a:spAutoFit/>
          </a:bodyPr>
          <a:lstStyle/>
          <a:p>
            <a:pPr marL="0" marR="0" lvl="0" indent="0" algn="l" rtl="0">
              <a:lnSpc>
                <a:spcPct val="150000"/>
              </a:lnSpc>
              <a:spcBef>
                <a:spcPts val="0"/>
              </a:spcBef>
              <a:spcAft>
                <a:spcPts val="0"/>
              </a:spcAft>
              <a:buClr>
                <a:srgbClr val="595959"/>
              </a:buClr>
              <a:buSzPts val="1200"/>
              <a:buFont typeface="Play"/>
              <a:buNone/>
            </a:pPr>
            <a:r>
              <a:rPr lang="en-US" sz="1200" dirty="0">
                <a:solidFill>
                  <a:schemeClr val="dk1"/>
                </a:solidFill>
                <a:latin typeface="Inter"/>
                <a:ea typeface="Inter"/>
                <a:cs typeface="Inter"/>
                <a:sym typeface="Inter"/>
              </a:rPr>
              <a:t>Identify The Crops In Which India Is Lagging Compared To Global Counterparts And Potential Reason.</a:t>
            </a:r>
          </a:p>
        </p:txBody>
      </p:sp>
      <p:sp>
        <p:nvSpPr>
          <p:cNvPr id="12" name="Google Shape;61;p4">
            <a:extLst>
              <a:ext uri="{FF2B5EF4-FFF2-40B4-BE49-F238E27FC236}">
                <a16:creationId xmlns:a16="http://schemas.microsoft.com/office/drawing/2014/main" id="{4CDE5A40-40E8-3847-DC59-167B7778EA28}"/>
              </a:ext>
            </a:extLst>
          </p:cNvPr>
          <p:cNvSpPr/>
          <p:nvPr/>
        </p:nvSpPr>
        <p:spPr>
          <a:xfrm rot="5400000">
            <a:off x="7189471" y="2761377"/>
            <a:ext cx="1004186" cy="1880872"/>
          </a:xfrm>
          <a:prstGeom prst="round2SameRect">
            <a:avLst>
              <a:gd name="adj1" fmla="val 0"/>
              <a:gd name="adj2" fmla="val 0"/>
            </a:avLst>
          </a:prstGeom>
          <a:solidFill>
            <a:srgbClr val="007367"/>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lang="en-IN" sz="1800" dirty="0">
              <a:solidFill>
                <a:schemeClr val="lt1"/>
              </a:solidFill>
              <a:latin typeface="Play"/>
              <a:ea typeface="Play"/>
              <a:cs typeface="Play"/>
              <a:sym typeface="Play"/>
            </a:endParaRPr>
          </a:p>
        </p:txBody>
      </p:sp>
      <p:sp>
        <p:nvSpPr>
          <p:cNvPr id="13" name="Google Shape;62;p4">
            <a:extLst>
              <a:ext uri="{FF2B5EF4-FFF2-40B4-BE49-F238E27FC236}">
                <a16:creationId xmlns:a16="http://schemas.microsoft.com/office/drawing/2014/main" id="{500BB15D-FA8F-B39A-E8CC-E26A88A4D4B3}"/>
              </a:ext>
            </a:extLst>
          </p:cNvPr>
          <p:cNvSpPr/>
          <p:nvPr/>
        </p:nvSpPr>
        <p:spPr>
          <a:xfrm>
            <a:off x="8632000" y="3177159"/>
            <a:ext cx="3461305" cy="1004186"/>
          </a:xfrm>
          <a:prstGeom prst="roundRect">
            <a:avLst>
              <a:gd name="adj" fmla="val 0"/>
            </a:avLst>
          </a:prstGeom>
          <a:solidFill>
            <a:schemeClr val="lt1"/>
          </a:solidFill>
          <a:ln>
            <a:noFill/>
          </a:ln>
          <a:effectLst>
            <a:outerShdw blurRad="419100" dist="419100" dir="5400000" algn="t" rotWithShape="0">
              <a:srgbClr val="000000">
                <a:alpha val="3529"/>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lang="en-IN" sz="1800" dirty="0">
              <a:solidFill>
                <a:schemeClr val="lt1"/>
              </a:solidFill>
              <a:latin typeface="Play"/>
              <a:ea typeface="Play"/>
              <a:cs typeface="Play"/>
              <a:sym typeface="Play"/>
            </a:endParaRPr>
          </a:p>
        </p:txBody>
      </p:sp>
      <p:cxnSp>
        <p:nvCxnSpPr>
          <p:cNvPr id="14" name="Google Shape;65;p4">
            <a:extLst>
              <a:ext uri="{FF2B5EF4-FFF2-40B4-BE49-F238E27FC236}">
                <a16:creationId xmlns:a16="http://schemas.microsoft.com/office/drawing/2014/main" id="{492C57D1-4F6D-0DC9-BD30-7F1573C30ED1}"/>
              </a:ext>
            </a:extLst>
          </p:cNvPr>
          <p:cNvCxnSpPr/>
          <p:nvPr/>
        </p:nvCxnSpPr>
        <p:spPr>
          <a:xfrm>
            <a:off x="8632000" y="3657437"/>
            <a:ext cx="575945" cy="0"/>
          </a:xfrm>
          <a:prstGeom prst="straightConnector1">
            <a:avLst/>
          </a:prstGeom>
          <a:noFill/>
          <a:ln w="12700" cap="flat" cmpd="sng">
            <a:solidFill>
              <a:srgbClr val="007069"/>
            </a:solidFill>
            <a:prstDash val="solid"/>
            <a:miter lim="800000"/>
            <a:headEnd type="none" w="sm" len="sm"/>
            <a:tailEnd type="none" w="sm" len="sm"/>
          </a:ln>
        </p:spPr>
      </p:cxnSp>
      <p:sp>
        <p:nvSpPr>
          <p:cNvPr id="15" name="TextBox 14">
            <a:extLst>
              <a:ext uri="{FF2B5EF4-FFF2-40B4-BE49-F238E27FC236}">
                <a16:creationId xmlns:a16="http://schemas.microsoft.com/office/drawing/2014/main" id="{D2138B23-4303-7FB2-A574-5A7A993B1BBA}"/>
              </a:ext>
            </a:extLst>
          </p:cNvPr>
          <p:cNvSpPr txBox="1"/>
          <p:nvPr/>
        </p:nvSpPr>
        <p:spPr>
          <a:xfrm>
            <a:off x="6885992" y="3313549"/>
            <a:ext cx="1611145" cy="646331"/>
          </a:xfrm>
          <a:prstGeom prst="rect">
            <a:avLst/>
          </a:prstGeom>
          <a:noFill/>
        </p:spPr>
        <p:txBody>
          <a:bodyPr wrap="square" rtlCol="0">
            <a:spAutoFit/>
          </a:bodyPr>
          <a:lstStyle/>
          <a:p>
            <a:r>
              <a:rPr lang="en-US" sz="1800" dirty="0" err="1">
                <a:solidFill>
                  <a:schemeClr val="bg1"/>
                </a:solidFill>
                <a:latin typeface="Inter" panose="020B0604020202020204" charset="0"/>
                <a:ea typeface="Inter" panose="020B0604020202020204" charset="0"/>
              </a:rPr>
              <a:t>Visualising</a:t>
            </a:r>
            <a:r>
              <a:rPr lang="en-US" sz="1800" dirty="0">
                <a:solidFill>
                  <a:schemeClr val="bg1"/>
                </a:solidFill>
                <a:latin typeface="Inter" panose="020B0604020202020204" charset="0"/>
                <a:ea typeface="Inter" panose="020B0604020202020204" charset="0"/>
              </a:rPr>
              <a:t> Data</a:t>
            </a:r>
            <a:endParaRPr lang="en-IN" sz="1800" dirty="0">
              <a:solidFill>
                <a:schemeClr val="bg1"/>
              </a:solidFill>
              <a:latin typeface="Inter" panose="020B0604020202020204" charset="0"/>
              <a:ea typeface="Inter" panose="020B0604020202020204" charset="0"/>
            </a:endParaRPr>
          </a:p>
        </p:txBody>
      </p:sp>
      <p:sp>
        <p:nvSpPr>
          <p:cNvPr id="16" name="TextBox 15">
            <a:extLst>
              <a:ext uri="{FF2B5EF4-FFF2-40B4-BE49-F238E27FC236}">
                <a16:creationId xmlns:a16="http://schemas.microsoft.com/office/drawing/2014/main" id="{90DCD6D1-30F2-74E2-D0C0-7C2FF7FCAFA6}"/>
              </a:ext>
            </a:extLst>
          </p:cNvPr>
          <p:cNvSpPr txBox="1"/>
          <p:nvPr/>
        </p:nvSpPr>
        <p:spPr>
          <a:xfrm>
            <a:off x="9215972" y="3263753"/>
            <a:ext cx="2667680" cy="830997"/>
          </a:xfrm>
          <a:prstGeom prst="rect">
            <a:avLst/>
          </a:prstGeom>
          <a:noFill/>
        </p:spPr>
        <p:txBody>
          <a:bodyPr wrap="square" rtlCol="0">
            <a:spAutoFit/>
          </a:bodyPr>
          <a:lstStyle/>
          <a:p>
            <a:r>
              <a:rPr lang="en-US" sz="1200" dirty="0" err="1">
                <a:latin typeface="Inter" panose="020B0604020202020204" charset="0"/>
                <a:ea typeface="Inter" panose="020B0604020202020204" charset="0"/>
              </a:rPr>
              <a:t>Visualise</a:t>
            </a:r>
            <a:r>
              <a:rPr lang="en-US" sz="1200" dirty="0">
                <a:latin typeface="Inter" panose="020B0604020202020204" charset="0"/>
                <a:ea typeface="Inter" panose="020B0604020202020204" charset="0"/>
              </a:rPr>
              <a:t> The Data Using </a:t>
            </a:r>
            <a:r>
              <a:rPr lang="en-US" sz="1200" dirty="0" err="1">
                <a:latin typeface="Inter" panose="020B0604020202020204" charset="0"/>
                <a:ea typeface="Inter" panose="020B0604020202020204" charset="0"/>
              </a:rPr>
              <a:t>Visualisation</a:t>
            </a:r>
            <a:r>
              <a:rPr lang="en-US" sz="1200" dirty="0">
                <a:latin typeface="Inter" panose="020B0604020202020204" charset="0"/>
                <a:ea typeface="Inter" panose="020B0604020202020204" charset="0"/>
              </a:rPr>
              <a:t> Tools For Summarization And Better Decision Making.</a:t>
            </a:r>
            <a:endParaRPr lang="en-IN" sz="1200" dirty="0">
              <a:latin typeface="Inter" panose="020B0604020202020204" charset="0"/>
              <a:ea typeface="Inter" panose="020B0604020202020204" charset="0"/>
            </a:endParaRPr>
          </a:p>
        </p:txBody>
      </p:sp>
    </p:spTree>
    <p:extLst>
      <p:ext uri="{BB962C8B-B14F-4D97-AF65-F5344CB8AC3E}">
        <p14:creationId xmlns:p14="http://schemas.microsoft.com/office/powerpoint/2010/main" val="2186863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2"/>
          <p:cNvSpPr txBox="1"/>
          <p:nvPr/>
        </p:nvSpPr>
        <p:spPr>
          <a:xfrm>
            <a:off x="434411" y="437529"/>
            <a:ext cx="6651439"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Primary </a:t>
            </a:r>
            <a:r>
              <a:rPr lang="en-US" sz="3000" b="1" dirty="0">
                <a:solidFill>
                  <a:srgbClr val="A58255"/>
                </a:solidFill>
                <a:latin typeface="Inter"/>
                <a:ea typeface="Inter"/>
                <a:cs typeface="Inter"/>
                <a:sym typeface="Inter"/>
              </a:rPr>
              <a:t>Data Sources</a:t>
            </a:r>
            <a:endParaRPr sz="3000" dirty="0">
              <a:latin typeface="Inter"/>
              <a:ea typeface="Inter"/>
              <a:cs typeface="Inter"/>
              <a:sym typeface="Inter"/>
            </a:endParaRPr>
          </a:p>
        </p:txBody>
      </p:sp>
      <p:sp>
        <p:nvSpPr>
          <p:cNvPr id="2" name="Google Shape;10;p6">
            <a:extLst>
              <a:ext uri="{FF2B5EF4-FFF2-40B4-BE49-F238E27FC236}">
                <a16:creationId xmlns:a16="http://schemas.microsoft.com/office/drawing/2014/main" id="{7F992857-2E8D-AA34-FE06-AE32303B745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19EBA751-4F15-BF1C-7B6D-AACD919FFA60}"/>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Rectangle 1">
            <a:extLst>
              <a:ext uri="{FF2B5EF4-FFF2-40B4-BE49-F238E27FC236}">
                <a16:creationId xmlns:a16="http://schemas.microsoft.com/office/drawing/2014/main" id="{14D43AE2-7E99-6013-D174-E9683B709F2B}"/>
              </a:ext>
            </a:extLst>
          </p:cNvPr>
          <p:cNvSpPr>
            <a:spLocks noChangeArrowheads="1"/>
          </p:cNvSpPr>
          <p:nvPr/>
        </p:nvSpPr>
        <p:spPr bwMode="auto">
          <a:xfrm>
            <a:off x="434411" y="1813174"/>
            <a:ext cx="11263161"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mj-lt"/>
              </a:rPr>
              <a:t>1. Kaggle Datasets:</a:t>
            </a:r>
            <a:endParaRPr kumimoji="0" lang="en-US" altLang="en-US" sz="22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n-lt"/>
              </a:rPr>
              <a:t>We have identified the </a:t>
            </a:r>
            <a:r>
              <a:rPr kumimoji="0" lang="en-US" altLang="en-US" sz="2000" b="1" i="0" u="none" strike="noStrike" cap="none" normalizeH="0" baseline="0" dirty="0">
                <a:ln>
                  <a:noFill/>
                </a:ln>
                <a:solidFill>
                  <a:schemeClr val="tx1"/>
                </a:solidFill>
                <a:effectLst/>
                <a:latin typeface="+mn-lt"/>
              </a:rPr>
              <a:t>"Crop Statistics FAO - All Countries"</a:t>
            </a:r>
            <a:r>
              <a:rPr kumimoji="0" lang="en-US" altLang="en-US" sz="2000" b="0" i="0" u="none" strike="noStrike" cap="none" normalizeH="0" baseline="0" dirty="0">
                <a:ln>
                  <a:noFill/>
                </a:ln>
                <a:solidFill>
                  <a:schemeClr val="tx1"/>
                </a:solidFill>
                <a:effectLst/>
                <a:latin typeface="+mn-lt"/>
              </a:rPr>
              <a:t> dataset, which provides comprehensive data on </a:t>
            </a:r>
            <a:r>
              <a:rPr kumimoji="0" lang="en-US" altLang="en-US" sz="2000" b="1" i="0" u="none" strike="noStrike" cap="none" normalizeH="0" baseline="0" dirty="0">
                <a:ln>
                  <a:noFill/>
                </a:ln>
                <a:solidFill>
                  <a:schemeClr val="tx1"/>
                </a:solidFill>
                <a:effectLst/>
                <a:latin typeface="+mn-lt"/>
              </a:rPr>
              <a:t>crop production across all countries from 1961 to 2019</a:t>
            </a:r>
            <a:r>
              <a:rPr kumimoji="0" lang="en-US" altLang="en-US" sz="2000" b="0" i="0" u="none" strike="noStrike" cap="none" normalizeH="0" baseline="0" dirty="0">
                <a:ln>
                  <a:noFill/>
                </a:ln>
                <a:solidFill>
                  <a:schemeClr val="tx1"/>
                </a:solidFill>
                <a:effectLst/>
                <a:latin typeface="+mn-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mn-lt"/>
              </a:rPr>
              <a:t>This publicly available dataset includes </a:t>
            </a:r>
            <a:r>
              <a:rPr kumimoji="0" lang="en-US" altLang="en-US" sz="2000" b="1" i="0" u="none" strike="noStrike" cap="none" normalizeH="0" baseline="0" dirty="0">
                <a:ln>
                  <a:noFill/>
                </a:ln>
                <a:solidFill>
                  <a:schemeClr val="tx1"/>
                </a:solidFill>
                <a:effectLst/>
                <a:latin typeface="+mn-lt"/>
              </a:rPr>
              <a:t>detailed production statistics, trends, and comparisons</a:t>
            </a:r>
            <a:r>
              <a:rPr kumimoji="0" lang="en-US" altLang="en-US" sz="2000" b="0" i="0" u="none" strike="noStrike" cap="none" normalizeH="0" baseline="0" dirty="0">
                <a:ln>
                  <a:noFill/>
                </a:ln>
                <a:solidFill>
                  <a:schemeClr val="tx1"/>
                </a:solidFill>
                <a:effectLst/>
                <a:latin typeface="+mn-lt"/>
              </a:rPr>
              <a:t> that will help </a:t>
            </a:r>
            <a:r>
              <a:rPr kumimoji="0" lang="en-US" altLang="en-US" sz="2000" b="0" i="0" u="none" strike="noStrike" cap="none" normalizeH="0" baseline="0" dirty="0" err="1">
                <a:ln>
                  <a:noFill/>
                </a:ln>
                <a:solidFill>
                  <a:schemeClr val="tx1"/>
                </a:solidFill>
                <a:effectLst/>
                <a:latin typeface="+mn-lt"/>
              </a:rPr>
              <a:t>analyse</a:t>
            </a:r>
            <a:r>
              <a:rPr kumimoji="0" lang="en-US" altLang="en-US" sz="2000" b="0" i="0" u="none" strike="noStrike" cap="none" normalizeH="0" baseline="0" dirty="0">
                <a:ln>
                  <a:noFill/>
                </a:ln>
                <a:solidFill>
                  <a:schemeClr val="tx1"/>
                </a:solidFill>
                <a:effectLst/>
                <a:latin typeface="+mn-lt"/>
              </a:rPr>
              <a:t> India’s agricultural performance relative to global leaders.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mn-lt"/>
            </a:endParaRPr>
          </a:p>
          <a:p>
            <a:pPr marR="0" lvl="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mj-lt"/>
              </a:rPr>
              <a:t>2. UN Crops FAOSTAT - </a:t>
            </a:r>
            <a:r>
              <a:rPr kumimoji="0" lang="en-US" altLang="en-US" sz="2200" b="1" i="0" u="none" strike="noStrike" cap="none" normalizeH="0" baseline="0" dirty="0">
                <a:ln>
                  <a:noFill/>
                </a:ln>
                <a:solidFill>
                  <a:schemeClr val="tx1"/>
                </a:solidFill>
                <a:effectLst/>
                <a:latin typeface="+mj-lt"/>
                <a:hlinkClick r:id="rId4"/>
              </a:rPr>
              <a:t>https://www.fao.org/faostat/en/#data/QCL</a:t>
            </a:r>
            <a:endParaRPr lang="en-US" altLang="en-US" sz="2200" b="1" dirty="0">
              <a:solidFill>
                <a:schemeClr val="tx1"/>
              </a:solidFill>
              <a:latin typeface="+mj-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solidFill>
                  <a:schemeClr val="tx1"/>
                </a:solidFill>
                <a:latin typeface="+mn-lt"/>
              </a:rPr>
              <a:t>We have sourced the data from the official UN Food and Agriculture </a:t>
            </a:r>
            <a:r>
              <a:rPr lang="en-US" altLang="en-US" sz="2000" dirty="0" err="1">
                <a:solidFill>
                  <a:schemeClr val="tx1"/>
                </a:solidFill>
                <a:latin typeface="+mn-lt"/>
              </a:rPr>
              <a:t>Organisation</a:t>
            </a:r>
            <a:r>
              <a:rPr lang="en-US" altLang="en-US" sz="2000" dirty="0">
                <a:solidFill>
                  <a:schemeClr val="tx1"/>
                </a:solidFill>
                <a:latin typeface="+mn-lt"/>
              </a:rPr>
              <a:t>(FAO) statistics dataset, which provided comprehensive data for all countries across all crops from the years 1961 to 2023.</a:t>
            </a:r>
            <a:endParaRPr kumimoji="0" lang="en-US" altLang="en-US" sz="2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455468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2"/>
          <p:cNvSpPr txBox="1"/>
          <p:nvPr/>
        </p:nvSpPr>
        <p:spPr>
          <a:xfrm>
            <a:off x="276808" y="258530"/>
            <a:ext cx="6651439"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1" dirty="0">
                <a:solidFill>
                  <a:srgbClr val="007367"/>
                </a:solidFill>
                <a:latin typeface="Inter"/>
                <a:ea typeface="Inter"/>
                <a:cs typeface="Inter"/>
                <a:sym typeface="Inter"/>
              </a:rPr>
              <a:t>Technologies</a:t>
            </a:r>
            <a:r>
              <a:rPr lang="en-US" sz="3000" b="1" dirty="0">
                <a:solidFill>
                  <a:srgbClr val="A58255"/>
                </a:solidFill>
                <a:latin typeface="Inter"/>
                <a:ea typeface="Inter"/>
                <a:cs typeface="Inter"/>
                <a:sym typeface="Inter"/>
              </a:rPr>
              <a:t> Used</a:t>
            </a:r>
            <a:endParaRPr sz="3000" dirty="0">
              <a:latin typeface="Inter"/>
              <a:ea typeface="Inter"/>
              <a:cs typeface="Inter"/>
              <a:sym typeface="Inter"/>
            </a:endParaRPr>
          </a:p>
        </p:txBody>
      </p:sp>
      <p:sp>
        <p:nvSpPr>
          <p:cNvPr id="2" name="Google Shape;10;p6">
            <a:extLst>
              <a:ext uri="{FF2B5EF4-FFF2-40B4-BE49-F238E27FC236}">
                <a16:creationId xmlns:a16="http://schemas.microsoft.com/office/drawing/2014/main" id="{7F992857-2E8D-AA34-FE06-AE32303B7454}"/>
              </a:ext>
            </a:extLst>
          </p:cNvPr>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dirty="0">
                <a:solidFill>
                  <a:srgbClr val="7F7F7F"/>
                </a:solidFill>
                <a:latin typeface="Inter" panose="020B0604020202020204" charset="0"/>
                <a:ea typeface="Inter" panose="020B0604020202020204" charset="0"/>
                <a:cs typeface="Open Sans"/>
                <a:sym typeface="Open Sans"/>
              </a:rPr>
              <a:t>Dept of CSE, GST</a:t>
            </a:r>
            <a:endParaRPr sz="1800" b="0" i="0" u="none" strike="noStrike" cap="none" dirty="0">
              <a:solidFill>
                <a:srgbClr val="7F7F7F"/>
              </a:solidFill>
              <a:latin typeface="Inter" panose="020B0604020202020204" charset="0"/>
              <a:ea typeface="Inter" panose="020B0604020202020204" charset="0"/>
              <a:cs typeface="Open Sans"/>
              <a:sym typeface="Open Sans"/>
            </a:endParaRPr>
          </a:p>
        </p:txBody>
      </p:sp>
      <p:pic>
        <p:nvPicPr>
          <p:cNvPr id="3" name="Google Shape;11;p6">
            <a:extLst>
              <a:ext uri="{FF2B5EF4-FFF2-40B4-BE49-F238E27FC236}">
                <a16:creationId xmlns:a16="http://schemas.microsoft.com/office/drawing/2014/main" id="{19EBA751-4F15-BF1C-7B6D-AACD919FFA60}"/>
              </a:ext>
            </a:extLst>
          </p:cNvPr>
          <p:cNvPicPr preferRelativeResize="0"/>
          <p:nvPr/>
        </p:nvPicPr>
        <p:blipFill rotWithShape="1">
          <a:blip r:embed="rId3">
            <a:alphaModFix/>
          </a:blip>
          <a:srcRect/>
          <a:stretch/>
        </p:blipFill>
        <p:spPr>
          <a:xfrm>
            <a:off x="9657588" y="5780138"/>
            <a:ext cx="2100001" cy="900000"/>
          </a:xfrm>
          <a:prstGeom prst="rect">
            <a:avLst/>
          </a:prstGeom>
          <a:noFill/>
          <a:ln>
            <a:noFill/>
          </a:ln>
        </p:spPr>
      </p:pic>
      <p:sp>
        <p:nvSpPr>
          <p:cNvPr id="4" name="Rectangle 1">
            <a:extLst>
              <a:ext uri="{FF2B5EF4-FFF2-40B4-BE49-F238E27FC236}">
                <a16:creationId xmlns:a16="http://schemas.microsoft.com/office/drawing/2014/main" id="{7FBF3B31-F790-9F10-16C4-8F126F9CCC66}"/>
              </a:ext>
            </a:extLst>
          </p:cNvPr>
          <p:cNvSpPr>
            <a:spLocks noChangeArrowheads="1"/>
          </p:cNvSpPr>
          <p:nvPr/>
        </p:nvSpPr>
        <p:spPr bwMode="auto">
          <a:xfrm>
            <a:off x="355609" y="959072"/>
            <a:ext cx="11480781" cy="512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Arial" panose="020B0604020202020204" pitchFamily="34" charset="0"/>
              </a:rPr>
              <a:t>1. Python:</a:t>
            </a: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0" i="0" u="none" strike="noStrike" cap="none" normalizeH="0" baseline="0" dirty="0">
                <a:ln>
                  <a:noFill/>
                </a:ln>
                <a:solidFill>
                  <a:schemeClr val="tx1"/>
                </a:solidFill>
                <a:effectLst/>
                <a:latin typeface="+mn-lt"/>
              </a:rPr>
              <a:t>Used for </a:t>
            </a:r>
            <a:r>
              <a:rPr kumimoji="0" lang="en-US" altLang="en-US" sz="1900" b="1" i="0" u="none" strike="noStrike" cap="none" normalizeH="0" baseline="0" dirty="0">
                <a:ln>
                  <a:noFill/>
                </a:ln>
                <a:solidFill>
                  <a:schemeClr val="tx1"/>
                </a:solidFill>
                <a:effectLst/>
                <a:latin typeface="+mn-lt"/>
              </a:rPr>
              <a:t>data pre-processing</a:t>
            </a:r>
            <a:r>
              <a:rPr kumimoji="0" lang="en-US" altLang="en-US" sz="1900" b="0" i="0" u="none" strike="noStrike" cap="none" normalizeH="0" baseline="0" dirty="0">
                <a:ln>
                  <a:noFill/>
                </a:ln>
                <a:solidFill>
                  <a:schemeClr val="tx1"/>
                </a:solidFill>
                <a:effectLst/>
                <a:latin typeface="+mn-lt"/>
              </a:rPr>
              <a:t>, including </a:t>
            </a:r>
            <a:r>
              <a:rPr kumimoji="0" lang="en-US" altLang="en-US" sz="1900" b="1" i="0" u="none" strike="noStrike" cap="none" normalizeH="0" baseline="0" dirty="0">
                <a:ln>
                  <a:noFill/>
                </a:ln>
                <a:solidFill>
                  <a:schemeClr val="tx1"/>
                </a:solidFill>
                <a:effectLst/>
                <a:latin typeface="+mn-lt"/>
              </a:rPr>
              <a:t>cleaning, transformation, and handling missing values</a:t>
            </a:r>
            <a:r>
              <a:rPr kumimoji="0" lang="en-US" altLang="en-US" sz="1900" b="0" i="0" u="none" strike="noStrike" cap="none" normalizeH="0" baseline="0" dirty="0">
                <a:ln>
                  <a:noFill/>
                </a:ln>
                <a:solidFill>
                  <a:schemeClr val="tx1"/>
                </a:solidFill>
                <a:effectLst/>
                <a:latin typeface="+mn-lt"/>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0" i="0" u="none" strike="noStrike" cap="none" normalizeH="0" baseline="0" dirty="0">
                <a:ln>
                  <a:noFill/>
                </a:ln>
                <a:solidFill>
                  <a:schemeClr val="tx1"/>
                </a:solidFill>
                <a:effectLst/>
                <a:latin typeface="+mn-lt"/>
              </a:rPr>
              <a:t>May also be used for </a:t>
            </a:r>
            <a:r>
              <a:rPr kumimoji="0" lang="en-US" altLang="en-US" sz="1900" b="1" i="0" u="none" strike="noStrike" cap="none" normalizeH="0" baseline="0" dirty="0">
                <a:ln>
                  <a:noFill/>
                </a:ln>
                <a:solidFill>
                  <a:schemeClr val="tx1"/>
                </a:solidFill>
                <a:effectLst/>
                <a:latin typeface="+mn-lt"/>
              </a:rPr>
              <a:t>data </a:t>
            </a:r>
            <a:r>
              <a:rPr kumimoji="0" lang="en-US" altLang="en-US" sz="1900" b="1" i="0" u="none" strike="noStrike" cap="none" normalizeH="0" baseline="0" dirty="0" err="1">
                <a:ln>
                  <a:noFill/>
                </a:ln>
                <a:solidFill>
                  <a:schemeClr val="tx1"/>
                </a:solidFill>
                <a:effectLst/>
                <a:latin typeface="+mn-lt"/>
              </a:rPr>
              <a:t>visualisation</a:t>
            </a:r>
            <a:r>
              <a:rPr kumimoji="0" lang="en-US" altLang="en-US" sz="1900" b="0" i="0" u="none" strike="noStrike" cap="none" normalizeH="0" baseline="0" dirty="0">
                <a:ln>
                  <a:noFill/>
                </a:ln>
                <a:solidFill>
                  <a:schemeClr val="tx1"/>
                </a:solidFill>
                <a:effectLst/>
                <a:latin typeface="+mn-lt"/>
              </a:rPr>
              <a:t> if needed, leveraging libraries like </a:t>
            </a:r>
            <a:r>
              <a:rPr kumimoji="0" lang="en-US" altLang="en-US" sz="1900" b="1" i="0" u="none" strike="noStrike" cap="none" normalizeH="0" baseline="0" dirty="0">
                <a:ln>
                  <a:noFill/>
                </a:ln>
                <a:solidFill>
                  <a:schemeClr val="tx1"/>
                </a:solidFill>
                <a:effectLst/>
                <a:latin typeface="+mn-lt"/>
              </a:rPr>
              <a:t>Matplotlib and Seaborn</a:t>
            </a:r>
            <a:r>
              <a:rPr kumimoji="0" lang="en-US" altLang="en-US" sz="1900" b="0" i="0" u="none" strike="noStrike" cap="none" normalizeH="0" baseline="0" dirty="0">
                <a:ln>
                  <a:noFill/>
                </a:ln>
                <a:solidFill>
                  <a:schemeClr val="tx1"/>
                </a:solidFill>
                <a:effectLst/>
                <a:latin typeface="+mn-lt"/>
              </a:rPr>
              <a:t> for trend analysis and comparisons.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0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Arial" panose="020B0604020202020204" pitchFamily="34" charset="0"/>
              </a:rPr>
              <a:t>2. SQL:</a:t>
            </a: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0" i="0" u="none" strike="noStrike" cap="none" normalizeH="0" baseline="0" dirty="0">
                <a:ln>
                  <a:noFill/>
                </a:ln>
                <a:solidFill>
                  <a:schemeClr val="tx1"/>
                </a:solidFill>
                <a:effectLst/>
                <a:latin typeface="+mn-lt"/>
              </a:rPr>
              <a:t>Used for </a:t>
            </a:r>
            <a:r>
              <a:rPr kumimoji="0" lang="en-US" altLang="en-US" sz="1900" b="1" i="0" u="none" strike="noStrike" cap="none" normalizeH="0" baseline="0" dirty="0">
                <a:ln>
                  <a:noFill/>
                </a:ln>
                <a:solidFill>
                  <a:schemeClr val="tx1"/>
                </a:solidFill>
                <a:effectLst/>
                <a:latin typeface="+mn-lt"/>
              </a:rPr>
              <a:t>data analysis and querying</a:t>
            </a:r>
            <a:r>
              <a:rPr kumimoji="0" lang="en-US" altLang="en-US" sz="1900" b="0" i="0" u="none" strike="noStrike" cap="none" normalizeH="0" baseline="0" dirty="0">
                <a:ln>
                  <a:noFill/>
                </a:ln>
                <a:solidFill>
                  <a:schemeClr val="tx1"/>
                </a:solidFill>
                <a:effectLst/>
                <a:latin typeface="+mn-lt"/>
              </a:rPr>
              <a:t>, allowing efficient </a:t>
            </a:r>
            <a:r>
              <a:rPr kumimoji="0" lang="en-US" altLang="en-US" sz="1900" b="1" i="0" u="none" strike="noStrike" cap="none" normalizeH="0" baseline="0" dirty="0">
                <a:ln>
                  <a:noFill/>
                </a:ln>
                <a:solidFill>
                  <a:schemeClr val="tx1"/>
                </a:solidFill>
                <a:effectLst/>
                <a:latin typeface="+mn-lt"/>
              </a:rPr>
              <a:t>filtering, grouping, and comparison</a:t>
            </a:r>
            <a:r>
              <a:rPr kumimoji="0" lang="en-US" altLang="en-US" sz="1900" b="0" i="0" u="none" strike="noStrike" cap="none" normalizeH="0" baseline="0" dirty="0">
                <a:ln>
                  <a:noFill/>
                </a:ln>
                <a:solidFill>
                  <a:schemeClr val="tx1"/>
                </a:solidFill>
                <a:effectLst/>
                <a:latin typeface="+mn-lt"/>
              </a:rPr>
              <a:t> of crop production data across countries.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0" i="0" u="none" strike="noStrike" cap="none" normalizeH="0" baseline="0" dirty="0">
                <a:ln>
                  <a:noFill/>
                </a:ln>
                <a:solidFill>
                  <a:schemeClr val="tx1"/>
                </a:solidFill>
                <a:effectLst/>
                <a:latin typeface="+mn-lt"/>
              </a:rPr>
              <a:t>Helps in extracting insights by </a:t>
            </a:r>
            <a:r>
              <a:rPr kumimoji="0" lang="en-US" altLang="en-US" sz="1900" b="1" i="0" u="none" strike="noStrike" cap="none" normalizeH="0" baseline="0" dirty="0">
                <a:ln>
                  <a:noFill/>
                </a:ln>
                <a:solidFill>
                  <a:schemeClr val="tx1"/>
                </a:solidFill>
                <a:effectLst/>
                <a:latin typeface="+mn-lt"/>
              </a:rPr>
              <a:t>grouping countries, </a:t>
            </a:r>
            <a:r>
              <a:rPr kumimoji="0" lang="en-US" altLang="en-US" sz="1900" b="1" i="0" u="none" strike="noStrike" cap="none" normalizeH="0" baseline="0" dirty="0" err="1">
                <a:ln>
                  <a:noFill/>
                </a:ln>
                <a:solidFill>
                  <a:schemeClr val="tx1"/>
                </a:solidFill>
                <a:effectLst/>
                <a:latin typeface="+mn-lt"/>
              </a:rPr>
              <a:t>analysing</a:t>
            </a:r>
            <a:r>
              <a:rPr kumimoji="0" lang="en-US" altLang="en-US" sz="1900" b="1" i="0" u="none" strike="noStrike" cap="none" normalizeH="0" baseline="0" dirty="0">
                <a:ln>
                  <a:noFill/>
                </a:ln>
                <a:solidFill>
                  <a:schemeClr val="tx1"/>
                </a:solidFill>
                <a:effectLst/>
                <a:latin typeface="+mn-lt"/>
              </a:rPr>
              <a:t> production trends, and comparing India's performance</a:t>
            </a:r>
            <a:r>
              <a:rPr kumimoji="0" lang="en-US" altLang="en-US" sz="1900" b="1" i="0" u="none" strike="noStrike" cap="none" normalizeH="0" baseline="0" dirty="0">
                <a:ln>
                  <a:noFill/>
                </a:ln>
                <a:solidFill>
                  <a:schemeClr val="tx1"/>
                </a:solidFill>
                <a:effectLst/>
                <a:latin typeface="Arial" panose="020B0604020202020204" pitchFamily="34" charset="0"/>
              </a:rPr>
              <a:t> with global leaders</a:t>
            </a:r>
            <a:r>
              <a:rPr kumimoji="0" lang="en-US" altLang="en-US" sz="1900" b="0" i="0" u="none" strike="noStrike" cap="none" normalizeH="0" baseline="0" dirty="0">
                <a:ln>
                  <a:noFill/>
                </a:ln>
                <a:solidFill>
                  <a:schemeClr val="tx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200" b="1" i="0" u="none" strike="noStrike" cap="none" normalizeH="0" baseline="0" dirty="0">
                <a:ln>
                  <a:noFill/>
                </a:ln>
                <a:solidFill>
                  <a:schemeClr val="tx1"/>
                </a:solidFill>
                <a:effectLst/>
                <a:latin typeface="Arial" panose="020B0604020202020204" pitchFamily="34" charset="0"/>
              </a:rPr>
              <a:t>3. Power BI:</a:t>
            </a: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0" i="0" u="none" strike="noStrike" cap="none" normalizeH="0" baseline="0" dirty="0">
                <a:ln>
                  <a:noFill/>
                </a:ln>
                <a:solidFill>
                  <a:schemeClr val="tx1"/>
                </a:solidFill>
                <a:effectLst/>
                <a:latin typeface="+mn-lt"/>
              </a:rPr>
              <a:t>The primary tool for </a:t>
            </a:r>
            <a:r>
              <a:rPr kumimoji="0" lang="en-US" altLang="en-US" sz="1900" b="1" i="0" u="none" strike="noStrike" cap="none" normalizeH="0" baseline="0" dirty="0">
                <a:ln>
                  <a:noFill/>
                </a:ln>
                <a:solidFill>
                  <a:schemeClr val="tx1"/>
                </a:solidFill>
                <a:effectLst/>
                <a:latin typeface="+mn-lt"/>
              </a:rPr>
              <a:t>data </a:t>
            </a:r>
            <a:r>
              <a:rPr kumimoji="0" lang="en-US" altLang="en-US" sz="1900" b="1" i="0" u="none" strike="noStrike" cap="none" normalizeH="0" baseline="0" dirty="0" err="1">
                <a:ln>
                  <a:noFill/>
                </a:ln>
                <a:solidFill>
                  <a:schemeClr val="tx1"/>
                </a:solidFill>
                <a:effectLst/>
                <a:latin typeface="+mn-lt"/>
              </a:rPr>
              <a:t>visualisation</a:t>
            </a:r>
            <a:r>
              <a:rPr kumimoji="0" lang="en-US" altLang="en-US" sz="1900" b="0" i="0" u="none" strike="noStrike" cap="none" normalizeH="0" baseline="0" dirty="0">
                <a:ln>
                  <a:noFill/>
                </a:ln>
                <a:solidFill>
                  <a:schemeClr val="tx1"/>
                </a:solidFill>
                <a:effectLst/>
                <a:latin typeface="+mn-lt"/>
              </a:rPr>
              <a:t>, enabling the creation of </a:t>
            </a:r>
            <a:r>
              <a:rPr kumimoji="0" lang="en-US" altLang="en-US" sz="1900" b="1" i="0" u="none" strike="noStrike" cap="none" normalizeH="0" baseline="0" dirty="0">
                <a:ln>
                  <a:noFill/>
                </a:ln>
                <a:solidFill>
                  <a:schemeClr val="tx1"/>
                </a:solidFill>
                <a:effectLst/>
                <a:latin typeface="+mn-lt"/>
              </a:rPr>
              <a:t>interactive dashboards, charts, and reports</a:t>
            </a:r>
            <a:r>
              <a:rPr kumimoji="0" lang="en-US" altLang="en-US" sz="1900" b="0" i="0" u="none" strike="noStrike" cap="none" normalizeH="0" baseline="0" dirty="0">
                <a:ln>
                  <a:noFill/>
                </a:ln>
                <a:solidFill>
                  <a:schemeClr val="tx1"/>
                </a:solidFill>
                <a:effectLst/>
                <a:latin typeface="+mn-lt"/>
              </a:rPr>
              <a:t>.</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900" b="0" i="0" u="none" strike="noStrike" cap="none" normalizeH="0" baseline="0" dirty="0">
                <a:ln>
                  <a:noFill/>
                </a:ln>
                <a:solidFill>
                  <a:schemeClr val="tx1"/>
                </a:solidFill>
                <a:effectLst/>
                <a:latin typeface="+mn-lt"/>
              </a:rPr>
              <a:t>Will help in effectively </a:t>
            </a:r>
            <a:r>
              <a:rPr kumimoji="0" lang="en-US" altLang="en-US" sz="1900" b="1" i="0" u="none" strike="noStrike" cap="none" normalizeH="0" baseline="0" dirty="0">
                <a:ln>
                  <a:noFill/>
                </a:ln>
                <a:solidFill>
                  <a:schemeClr val="tx1"/>
                </a:solidFill>
                <a:effectLst/>
                <a:latin typeface="+mn-lt"/>
              </a:rPr>
              <a:t>presenting insights, identifying patterns, and showcasing production gaps</a:t>
            </a:r>
            <a:r>
              <a:rPr kumimoji="0" lang="en-US" altLang="en-US" sz="1900" b="0" i="0" u="none" strike="noStrike" cap="none" normalizeH="0" baseline="0" dirty="0">
                <a:ln>
                  <a:noFill/>
                </a:ln>
                <a:solidFill>
                  <a:schemeClr val="tx1"/>
                </a:solidFill>
                <a:effectLst/>
                <a:latin typeface="+mn-lt"/>
              </a:rPr>
              <a:t> in India compared to leading global producers.</a:t>
            </a:r>
          </a:p>
        </p:txBody>
      </p:sp>
    </p:spTree>
    <p:extLst>
      <p:ext uri="{BB962C8B-B14F-4D97-AF65-F5344CB8AC3E}">
        <p14:creationId xmlns:p14="http://schemas.microsoft.com/office/powerpoint/2010/main" val="1520481017"/>
      </p:ext>
    </p:extLst>
  </p:cSld>
  <p:clrMapOvr>
    <a:masterClrMapping/>
  </p:clrMapOvr>
</p:sld>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6486</TotalTime>
  <Words>3669</Words>
  <Application>Microsoft Office PowerPoint</Application>
  <PresentationFormat>Widescreen</PresentationFormat>
  <Paragraphs>417</Paragraphs>
  <Slides>43</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Play</vt:lpstr>
      <vt:lpstr>Inter</vt:lpstr>
      <vt:lpstr>Plus Jakarta Sans</vt:lpstr>
      <vt:lpstr>Arial</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GITAM</dc:creator>
  <cp:lastModifiedBy>Pavan Kumar.P</cp:lastModifiedBy>
  <cp:revision>60</cp:revision>
  <dcterms:created xsi:type="dcterms:W3CDTF">2022-05-23T07:15:42Z</dcterms:created>
  <dcterms:modified xsi:type="dcterms:W3CDTF">2025-04-05T05:36:43Z</dcterms:modified>
</cp:coreProperties>
</file>